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mpg" ContentType="video/mpeg"/>
  <Default Extension="png" ContentType="image/png"/>
  <Default Extension="rels" ContentType="application/vnd.openxmlformats-package.relationships+xml"/>
  <Default Extension="tif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3"/>
  </p:notesMasterIdLst>
  <p:sldIdLst>
    <p:sldId id="269" r:id="rId2"/>
    <p:sldId id="458" r:id="rId3"/>
    <p:sldId id="459" r:id="rId4"/>
    <p:sldId id="407" r:id="rId5"/>
    <p:sldId id="551" r:id="rId6"/>
    <p:sldId id="288" r:id="rId7"/>
    <p:sldId id="408" r:id="rId8"/>
    <p:sldId id="289" r:id="rId9"/>
    <p:sldId id="290" r:id="rId10"/>
    <p:sldId id="291" r:id="rId11"/>
    <p:sldId id="292" r:id="rId12"/>
    <p:sldId id="294" r:id="rId13"/>
    <p:sldId id="296" r:id="rId14"/>
    <p:sldId id="295" r:id="rId15"/>
    <p:sldId id="297" r:id="rId16"/>
    <p:sldId id="298" r:id="rId17"/>
    <p:sldId id="299" r:id="rId18"/>
    <p:sldId id="300" r:id="rId19"/>
    <p:sldId id="301" r:id="rId20"/>
    <p:sldId id="293" r:id="rId21"/>
    <p:sldId id="552" r:id="rId22"/>
    <p:sldId id="303" r:id="rId23"/>
    <p:sldId id="450" r:id="rId24"/>
    <p:sldId id="451" r:id="rId25"/>
    <p:sldId id="453" r:id="rId26"/>
    <p:sldId id="454" r:id="rId27"/>
    <p:sldId id="455" r:id="rId28"/>
    <p:sldId id="456" r:id="rId29"/>
    <p:sldId id="452" r:id="rId30"/>
    <p:sldId id="457" r:id="rId31"/>
    <p:sldId id="302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56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85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F4C836-458D-7049-9AAC-D805B190D85D}" type="datetimeFigureOut">
              <a:rPr lang="en-US" smtClean="0"/>
              <a:t>2/7/23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6DE4C8-0267-7C42-83B9-C11BDD048B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5419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6DE4C8-0267-7C42-83B9-C11BDD048B5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3181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6DE4C8-0267-7C42-83B9-C11BDD048B5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3789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6F3A803-A045-354B-887A-01433CE46FC2}" type="datetime1">
              <a:rPr lang="en-US" smtClean="0"/>
              <a:t>2/7/23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E82176-A547-F94B-AC51-D6E9C882CB8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6328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B33C1D-C2E2-1049-AA3F-CD6E91052752}" type="datetime1">
              <a:rPr lang="en-US" smtClean="0"/>
              <a:t>2/7/23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9610A8-B29A-B34A-A0B5-3DF26A2EB85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0112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91AD68-B60C-4542-BDDD-2074DE6DE828}" type="datetime1">
              <a:rPr lang="en-US" smtClean="0"/>
              <a:t>2/7/23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2D0221-73D0-6245-9CCD-73A1D8FCB5E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4976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2160495"/>
            <a:ext cx="10972800" cy="396567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BD04BF-9DC2-6341-92B2-BD109A2EF3B1}" type="datetime1">
              <a:rPr lang="en-US" smtClean="0"/>
              <a:t>2/7/23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F2C605-4958-CF43-AA48-80339EFDB0A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753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0FFBC7-3028-644D-986B-D9855CB74B38}" type="datetime1">
              <a:rPr lang="en-US" smtClean="0"/>
              <a:t>2/7/23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A6BD0F-ABBC-C14D-BC96-77BE126A748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5719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968501"/>
            <a:ext cx="5384800" cy="4157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968501"/>
            <a:ext cx="5384800" cy="4157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3B8AE4-01F5-CC42-9C62-61BC6528368B}" type="datetime1">
              <a:rPr lang="en-US" smtClean="0"/>
              <a:t>2/7/23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35E9FC-F6D5-0349-BBED-EA7D7A9BC4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0590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E49314-4A78-2444-9569-44EB70168344}" type="datetime1">
              <a:rPr lang="en-US" smtClean="0"/>
              <a:t>2/7/23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5B94E0-5E06-6D42-A41D-50D581B4090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0588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C22837-4683-B242-B000-BCEE30621787}" type="datetime1">
              <a:rPr lang="en-US" smtClean="0"/>
              <a:t>2/7/23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AB7D4D-4E81-5B40-91F6-CF14C25F862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7189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DAE926-7EF1-0B40-B57E-417D188A609C}" type="datetime1">
              <a:rPr lang="en-US" smtClean="0"/>
              <a:t>2/7/23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5B2FA7-4FDB-5643-811E-7991DEE50B0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4602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8D107B-B9C7-5B41-A168-55258AB95F52}" type="datetime1">
              <a:rPr lang="en-US" smtClean="0"/>
              <a:t>2/7/23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DD8B14-AE1E-054C-8668-93D0F0400A1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101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D92D36-EE82-3142-B011-9831FB5E702F}" type="datetime1">
              <a:rPr lang="en-US" smtClean="0"/>
              <a:t>2/7/23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EF0004-A563-C64B-9FAD-6198662E1B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6861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900114"/>
            <a:ext cx="10972800" cy="1068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Headline Line One</a:t>
            </a:r>
            <a:br>
              <a:rPr lang="en-US" dirty="0"/>
            </a:br>
            <a:r>
              <a:rPr lang="en-US" dirty="0"/>
              <a:t>Headline Line Two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3022601"/>
            <a:ext cx="10972800" cy="310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3EE08B4B-7256-494F-A90D-3891BD685F4A}" type="datetime1">
              <a:rPr lang="en-US" smtClean="0"/>
              <a:t>2/7/23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0EF7D53D-272A-624E-BE3D-99D13E2B419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5755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chemeClr val="tx1"/>
          </a:solidFill>
          <a:latin typeface="Arial"/>
          <a:ea typeface="ＭＳ Ｐゴシック" charset="0"/>
          <a:cs typeface="Arial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Arial"/>
          <a:ea typeface="ＭＳ Ｐゴシック" charset="0"/>
          <a:cs typeface="Arial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400" kern="1200">
          <a:solidFill>
            <a:schemeClr val="tx1"/>
          </a:solidFill>
          <a:latin typeface="Arial"/>
          <a:ea typeface="ＭＳ Ｐゴシック" charset="0"/>
          <a:cs typeface="Arial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000" kern="1200">
          <a:solidFill>
            <a:schemeClr val="tx1"/>
          </a:solidFill>
          <a:latin typeface="Arial"/>
          <a:ea typeface="ＭＳ Ｐゴシック" charset="0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tiff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tiff"/><Relationship Id="rId5" Type="http://schemas.openxmlformats.org/officeDocument/2006/relationships/image" Target="../media/image13.emf"/><Relationship Id="rId4" Type="http://schemas.openxmlformats.org/officeDocument/2006/relationships/image" Target="../media/image12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tiff"/><Relationship Id="rId3" Type="http://schemas.openxmlformats.org/officeDocument/2006/relationships/image" Target="../media/image17.wmf"/><Relationship Id="rId7" Type="http://schemas.openxmlformats.org/officeDocument/2006/relationships/image" Target="../media/image20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emf"/><Relationship Id="rId5" Type="http://schemas.openxmlformats.org/officeDocument/2006/relationships/image" Target="../media/image18.wmf"/><Relationship Id="rId4" Type="http://schemas.openxmlformats.org/officeDocument/2006/relationships/oleObject" Target="../embeddings/oleObject2.bin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emf"/><Relationship Id="rId3" Type="http://schemas.openxmlformats.org/officeDocument/2006/relationships/oleObject" Target="../embeddings/oleObject3.bin"/><Relationship Id="rId7" Type="http://schemas.openxmlformats.org/officeDocument/2006/relationships/image" Target="../media/image27.tif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w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g"/><Relationship Id="rId1" Type="http://schemas.microsoft.com/office/2007/relationships/media" Target="../media/media1.mpg"/><Relationship Id="rId4" Type="http://schemas.openxmlformats.org/officeDocument/2006/relationships/image" Target="../media/image5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g"/><Relationship Id="rId1" Type="http://schemas.microsoft.com/office/2007/relationships/media" Target="../media/media2.mpg"/><Relationship Id="rId4" Type="http://schemas.openxmlformats.org/officeDocument/2006/relationships/image" Target="../media/image5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tiff"/><Relationship Id="rId2" Type="http://schemas.openxmlformats.org/officeDocument/2006/relationships/image" Target="../media/image52.tif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A1AB4-6496-0D46-9C3B-B71641B9016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000" dirty="0"/>
              <a:t>Nuclear Fuel Performance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E102A4-1D26-9E41-904A-5C94FEB21AD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NE-533</a:t>
            </a:r>
          </a:p>
          <a:p>
            <a:r>
              <a:rPr lang="en-US" dirty="0"/>
              <a:t>Spring 2023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D6DA87-5AA8-004F-861E-B1E0BAA30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1E82176-A547-F94B-AC51-D6E9C882CB88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7686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B36F5B-0D07-834F-9920-C5316722C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Strain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8659FC-66D5-5240-8AE0-B855A3A6AB5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599" y="2160495"/>
                <a:ext cx="7701023" cy="3965670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sz="1600" dirty="0"/>
                  <a:t>Strain is a geometrical measure of deformation representing the relative displacement between particles in a material body</a:t>
                </a:r>
              </a:p>
              <a:p>
                <a:r>
                  <a:rPr lang="en-US" sz="1600" dirty="0"/>
                  <a:t>The strain in a tensile test is the deformation divided by a representative length</a:t>
                </a:r>
              </a:p>
              <a:p>
                <a:pPr marL="0" indent="0">
                  <a:buNone/>
                </a:pPr>
                <a:endParaRPr lang="en-US" sz="1600" dirty="0"/>
              </a:p>
              <a:p>
                <a:pPr marL="0" indent="0">
                  <a:buNone/>
                </a:pPr>
                <a:endParaRPr lang="en-US" sz="1600" dirty="0"/>
              </a:p>
              <a:p>
                <a:r>
                  <a:rPr lang="en-US" sz="1600" dirty="0"/>
                  <a:t>This is engineering strain, but strain can also be defined as “true strain,” accounts for shrinking of section area and the effect of developed elongation on further elongation</a:t>
                </a:r>
              </a:p>
              <a:p>
                <a:endParaRPr lang="en-US" sz="1600" dirty="0"/>
              </a:p>
              <a:p>
                <a:r>
                  <a:rPr lang="en-US" sz="1600" dirty="0"/>
                  <a:t>Strain is a second order tensor, like the stress</a:t>
                </a:r>
              </a:p>
              <a:p>
                <a:pPr lvl="1"/>
                <a:r>
                  <a:rPr lang="en-US" sz="1600" dirty="0"/>
                  <a:t>Let </a:t>
                </a:r>
                <a:r>
                  <a:rPr lang="en-US" sz="1600" b="1" dirty="0"/>
                  <a:t>u</a:t>
                </a:r>
                <a:r>
                  <a:rPr lang="en-US" sz="1600" dirty="0"/>
                  <a:t> be a vector of the displacements</a:t>
                </a:r>
              </a:p>
              <a:p>
                <a:pPr lvl="1"/>
                <a:r>
                  <a:rPr lang="en-US" sz="1600" dirty="0"/>
                  <a:t>The small strain tensor is 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f>
                        <m:fPr>
                          <m:ctrlPr>
                            <a:rPr lang="en-US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en-US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sz="16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den>
                          </m:f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sz="16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en-US" sz="1600" dirty="0"/>
              </a:p>
              <a:p>
                <a:r>
                  <a:rPr lang="en-US" sz="1600" dirty="0"/>
                  <a:t>The common strain states are the same as the stress (uniaxial tension, etc.)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8659FC-66D5-5240-8AE0-B855A3A6AB5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599" y="2160495"/>
                <a:ext cx="7701023" cy="3965670"/>
              </a:xfrm>
              <a:blipFill>
                <a:blip r:embed="rId2"/>
                <a:stretch>
                  <a:fillRect l="-330" t="-958" r="-825" b="-12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B20A40-2BF9-AE40-AD74-BE7242A44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6C1838-F562-F744-83B9-0737AB7AC7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5853" y="2993480"/>
            <a:ext cx="1404257" cy="40261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755541C-D06D-0C41-A877-BE3B72AE10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4634" y="4422127"/>
            <a:ext cx="5832122" cy="10739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2C27585-D612-DE41-8A91-B7AD55651F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24730" y="683045"/>
            <a:ext cx="4301189" cy="3345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8462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9D1378-30A7-C64C-8760-9EFDE614E0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Strain produces stress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2FF7EC-A325-FB45-80CE-598028D671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184739" cy="4195856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A deformation (strain) results in stress within a material</a:t>
            </a:r>
          </a:p>
          <a:p>
            <a:r>
              <a:rPr lang="en-US" dirty="0"/>
              <a:t> </a:t>
            </a:r>
          </a:p>
          <a:p>
            <a:r>
              <a:rPr lang="en-US" dirty="0"/>
              <a:t>For small strains, the stress is elastic and is a linear function of the strain</a:t>
            </a:r>
          </a:p>
          <a:p>
            <a:pPr lvl="1"/>
            <a:r>
              <a:rPr lang="en-US" dirty="0"/>
              <a:t> </a:t>
            </a:r>
          </a:p>
          <a:p>
            <a:r>
              <a:rPr lang="en-US" dirty="0"/>
              <a:t>For larger deformation, some of the strain is elastic and increases the stress. The rest is plastic and does NOT contribute to the stress.</a:t>
            </a:r>
          </a:p>
          <a:p>
            <a:pPr lvl="1"/>
            <a:r>
              <a:rPr lang="en-US" dirty="0"/>
              <a:t> </a:t>
            </a:r>
          </a:p>
          <a:p>
            <a:pPr lvl="1"/>
            <a:endParaRPr lang="en-US" dirty="0"/>
          </a:p>
          <a:p>
            <a:r>
              <a:rPr lang="en-US" dirty="0"/>
              <a:t>The elastic energy density in a material is a scalar quantity equal to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B16D45-FBF6-574A-9994-D36BA6EF3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pic>
        <p:nvPicPr>
          <p:cNvPr id="5" name="Picture 4" descr="latex-image-1.pdf">
            <a:extLst>
              <a:ext uri="{FF2B5EF4-FFF2-40B4-BE49-F238E27FC236}">
                <a16:creationId xmlns:a16="http://schemas.microsoft.com/office/drawing/2014/main" id="{553D7F10-8517-B94E-B21F-717D83555C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436" y="2794274"/>
            <a:ext cx="1016000" cy="266700"/>
          </a:xfrm>
          <a:prstGeom prst="rect">
            <a:avLst/>
          </a:prstGeom>
        </p:spPr>
      </p:pic>
      <p:pic>
        <p:nvPicPr>
          <p:cNvPr id="6" name="Picture 5" descr="latex-image-1.pdf">
            <a:extLst>
              <a:ext uri="{FF2B5EF4-FFF2-40B4-BE49-F238E27FC236}">
                <a16:creationId xmlns:a16="http://schemas.microsoft.com/office/drawing/2014/main" id="{0FB8979B-43D6-7F42-B113-21EAB3704D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436" y="3764256"/>
            <a:ext cx="876300" cy="241300"/>
          </a:xfrm>
          <a:prstGeom prst="rect">
            <a:avLst/>
          </a:prstGeom>
        </p:spPr>
      </p:pic>
      <p:pic>
        <p:nvPicPr>
          <p:cNvPr id="7" name="Picture 6" descr="latex-image-1.pdf">
            <a:extLst>
              <a:ext uri="{FF2B5EF4-FFF2-40B4-BE49-F238E27FC236}">
                <a16:creationId xmlns:a16="http://schemas.microsoft.com/office/drawing/2014/main" id="{7FC27718-93E4-C64D-A476-8DFA7EFCB5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7236" y="4979637"/>
            <a:ext cx="1168400" cy="520700"/>
          </a:xfrm>
          <a:prstGeom prst="rect">
            <a:avLst/>
          </a:prstGeom>
        </p:spPr>
      </p:pic>
      <p:pic>
        <p:nvPicPr>
          <p:cNvPr id="8" name="Picture 7" descr="latex-image-1.pdf">
            <a:extLst>
              <a:ext uri="{FF2B5EF4-FFF2-40B4-BE49-F238E27FC236}">
                <a16:creationId xmlns:a16="http://schemas.microsoft.com/office/drawing/2014/main" id="{BF7686F0-9FC8-B34D-B1C7-9C05A94006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8944" y="5966482"/>
            <a:ext cx="1320800" cy="482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839F715-F0C2-384A-ADFC-95B40BE6FD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84626" y="2861128"/>
            <a:ext cx="4933754" cy="2288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7832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0DC14-5717-2B45-BADD-D0D9A578D7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Tensile 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5E0F26-C143-B54C-8E6C-83D9B01651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513408" cy="3965670"/>
          </a:xfrm>
        </p:spPr>
        <p:txBody>
          <a:bodyPr/>
          <a:lstStyle/>
          <a:p>
            <a:r>
              <a:rPr lang="en-US" dirty="0"/>
              <a:t>The most common means of determining mechanical properties is a uniaxial tension test</a:t>
            </a:r>
          </a:p>
          <a:p>
            <a:r>
              <a:rPr lang="en-US" dirty="0"/>
              <a:t>Apply a uniaxial load until failure</a:t>
            </a:r>
          </a:p>
          <a:p>
            <a:r>
              <a:rPr lang="en-US" dirty="0"/>
              <a:t>Properties that are directly measured via a tensile test include ultimate tensile strength, maximum elongation, etc., which can be utilized to determine Young’s modulus, Poisson’s ratio, etc.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5C7D44-D2C4-034E-8BC1-731BAB89E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078A11-7821-FF49-BA3A-77E176E89A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5872" y="4543373"/>
            <a:ext cx="4524830" cy="20242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C74DCD6-41B6-5E4F-8EF7-A7BA5338CD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0007" b="18357"/>
          <a:stretch/>
        </p:blipFill>
        <p:spPr>
          <a:xfrm>
            <a:off x="8618287" y="527819"/>
            <a:ext cx="2377662" cy="3643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0635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1AEEA-5473-2F41-8152-FAC16A85B7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Stress/strain from a tensile test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E8B2A2-B6D5-A442-BF84-B8AADBEE85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460326" cy="3965670"/>
          </a:xfrm>
        </p:spPr>
        <p:txBody>
          <a:bodyPr/>
          <a:lstStyle/>
          <a:p>
            <a:pPr marL="454025" indent="-454025"/>
            <a:r>
              <a:rPr lang="en-US" i="1" dirty="0">
                <a:latin typeface="Times New Roman"/>
                <a:cs typeface="Times New Roman"/>
              </a:rPr>
              <a:t>A</a:t>
            </a:r>
            <a:r>
              <a:rPr lang="en-US" i="1" baseline="-25000" dirty="0">
                <a:latin typeface="Times New Roman"/>
                <a:cs typeface="Times New Roman"/>
              </a:rPr>
              <a:t>0</a:t>
            </a:r>
            <a:r>
              <a:rPr lang="en-US" i="1" dirty="0">
                <a:latin typeface="Times New Roman"/>
                <a:cs typeface="Times New Roman"/>
              </a:rPr>
              <a:t> = </a:t>
            </a:r>
            <a:r>
              <a:rPr lang="en-US" dirty="0">
                <a:cs typeface="Times New Roman"/>
              </a:rPr>
              <a:t>Initial cross section area</a:t>
            </a:r>
            <a:endParaRPr lang="en-US" i="1" baseline="-25000" dirty="0">
              <a:cs typeface="Times New Roman"/>
            </a:endParaRPr>
          </a:p>
          <a:p>
            <a:pPr marL="454025" indent="-454025"/>
            <a:r>
              <a:rPr lang="en-US" i="1" dirty="0">
                <a:latin typeface="Times New Roman"/>
                <a:cs typeface="Times New Roman"/>
              </a:rPr>
              <a:t>A = </a:t>
            </a:r>
            <a:r>
              <a:rPr lang="en-US" dirty="0">
                <a:cs typeface="Times New Roman"/>
              </a:rPr>
              <a:t>deformed cross section area</a:t>
            </a:r>
          </a:p>
          <a:p>
            <a:pPr marL="454025" indent="-454025"/>
            <a:r>
              <a:rPr lang="en-US" dirty="0">
                <a:cs typeface="Times New Roman"/>
              </a:rPr>
              <a:t>P or F applied load/force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C8BB4B-66D6-044E-94BE-E536F5F62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897DBEE-D9AA-FD49-B1D6-1DE036497344}"/>
              </a:ext>
            </a:extLst>
          </p:cNvPr>
          <p:cNvGrpSpPr/>
          <p:nvPr/>
        </p:nvGrpSpPr>
        <p:grpSpPr>
          <a:xfrm>
            <a:off x="1322865" y="3709215"/>
            <a:ext cx="4694112" cy="868230"/>
            <a:chOff x="1345443" y="3244334"/>
            <a:chExt cx="4694112" cy="86823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3C2583C-5515-194E-B428-F0E1132CB7C4}"/>
                </a:ext>
              </a:extLst>
            </p:cNvPr>
            <p:cNvSpPr/>
            <p:nvPr/>
          </p:nvSpPr>
          <p:spPr>
            <a:xfrm>
              <a:off x="2889956" y="3244334"/>
              <a:ext cx="314959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/>
                <a:t>Engineering	            True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8D5FD25-1F46-9245-8F5B-1F47167D1672}"/>
                </a:ext>
              </a:extLst>
            </p:cNvPr>
            <p:cNvSpPr/>
            <p:nvPr/>
          </p:nvSpPr>
          <p:spPr>
            <a:xfrm>
              <a:off x="1345443" y="3743232"/>
              <a:ext cx="91954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stress </a:t>
              </a:r>
              <a:r>
                <a:rPr lang="en-US" dirty="0">
                  <a:latin typeface="Symbol" charset="0"/>
                </a:rPr>
                <a:t>s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69AF0FB-B0B9-484A-9093-43A9F0C75D25}"/>
              </a:ext>
            </a:extLst>
          </p:cNvPr>
          <p:cNvGrpSpPr/>
          <p:nvPr/>
        </p:nvGrpSpPr>
        <p:grpSpPr>
          <a:xfrm>
            <a:off x="1371331" y="4808729"/>
            <a:ext cx="4888982" cy="669553"/>
            <a:chOff x="1393909" y="4343848"/>
            <a:chExt cx="4888982" cy="669553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4E3159C-4928-1946-BDBA-2DE20E733DF6}"/>
                </a:ext>
              </a:extLst>
            </p:cNvPr>
            <p:cNvSpPr/>
            <p:nvPr/>
          </p:nvSpPr>
          <p:spPr>
            <a:xfrm>
              <a:off x="1393909" y="4517771"/>
              <a:ext cx="87107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strain </a:t>
              </a:r>
              <a:r>
                <a:rPr lang="en-US" dirty="0">
                  <a:latin typeface="Symbol" charset="0"/>
                </a:rPr>
                <a:t>e</a:t>
              </a:r>
              <a:endParaRPr lang="en-US" dirty="0"/>
            </a:p>
          </p:txBody>
        </p:sp>
        <p:graphicFrame>
          <p:nvGraphicFramePr>
            <p:cNvPr id="13" name="Object 13">
              <a:extLst>
                <a:ext uri="{FF2B5EF4-FFF2-40B4-BE49-F238E27FC236}">
                  <a16:creationId xmlns:a16="http://schemas.microsoft.com/office/drawing/2014/main" id="{7944205D-09F8-D34A-92A2-9DA61106373D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170925240"/>
                </p:ext>
              </p:extLst>
            </p:nvPr>
          </p:nvGraphicFramePr>
          <p:xfrm>
            <a:off x="3295815" y="4511938"/>
            <a:ext cx="441614" cy="5014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" imgW="330057" imgH="393529" progId="Equation.3">
                    <p:embed/>
                  </p:oleObj>
                </mc:Choice>
                <mc:Fallback>
                  <p:oleObj name="Equation" r:id="rId2" imgW="330057" imgH="393529" progId="Equation.3">
                    <p:embed/>
                    <p:pic>
                      <p:nvPicPr>
                        <p:cNvPr id="23" name="Object 1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95815" y="4511938"/>
                          <a:ext cx="441614" cy="50146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" name="Object 15">
              <a:extLst>
                <a:ext uri="{FF2B5EF4-FFF2-40B4-BE49-F238E27FC236}">
                  <a16:creationId xmlns:a16="http://schemas.microsoft.com/office/drawing/2014/main" id="{275FFA4B-C740-0B4D-9052-486C3BA36F81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962482669"/>
                </p:ext>
              </p:extLst>
            </p:nvPr>
          </p:nvGraphicFramePr>
          <p:xfrm>
            <a:off x="5116800" y="4343848"/>
            <a:ext cx="1166091" cy="66114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4" imgW="850531" imgH="495085" progId="Equation.3">
                    <p:embed/>
                  </p:oleObj>
                </mc:Choice>
                <mc:Fallback>
                  <p:oleObj name="Equation" r:id="rId4" imgW="850531" imgH="495085" progId="Equation.3">
                    <p:embed/>
                    <p:pic>
                      <p:nvPicPr>
                        <p:cNvPr id="24" name="Object 1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116800" y="4343848"/>
                          <a:ext cx="1166091" cy="66114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A88E8DD5-2D01-094E-A6E6-0D7D5C4E02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03544" y="4171207"/>
            <a:ext cx="381000" cy="6223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EC7D0F5-3C1B-1B42-BA00-2DE76CFD55C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24867" y="4104059"/>
            <a:ext cx="304800" cy="6096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4D9234A-F89A-554D-99D7-2284C44D7A1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9587"/>
          <a:stretch/>
        </p:blipFill>
        <p:spPr>
          <a:xfrm>
            <a:off x="8131063" y="1993780"/>
            <a:ext cx="2925844" cy="4411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2346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81DA-F83B-194A-B62E-E5E2831F9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Stress vs strain curves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7C6A0F-65F9-FA4D-8586-26CED15F75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088C69-F24A-7C46-8FC3-CA6EE520E5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500" y="1968501"/>
            <a:ext cx="5397500" cy="4051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61E6AF9-2285-D64E-A0E5-84F4410EA9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4019" y="2395357"/>
            <a:ext cx="3403679" cy="2836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4939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3CE9FF-130F-B44E-B29B-6E6778881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stress/strain curves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F4E01D-93AC-BC4B-8A12-D12D28FAE1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2160495"/>
            <a:ext cx="7168587" cy="3965670"/>
          </a:xfrm>
        </p:spPr>
        <p:txBody>
          <a:bodyPr/>
          <a:lstStyle/>
          <a:p>
            <a:r>
              <a:rPr lang="en-US" dirty="0"/>
              <a:t>In the elastic portion of the stress-strain curve, the stress varies linearly with strain</a:t>
            </a:r>
          </a:p>
          <a:p>
            <a:r>
              <a:rPr lang="en-US" dirty="0"/>
              <a:t>The slope of the line is Young’s Modulus, E: </a:t>
            </a:r>
          </a:p>
          <a:p>
            <a:r>
              <a:rPr lang="en-US" dirty="0">
                <a:cs typeface="Times New Roman"/>
              </a:rPr>
              <a:t>Poisson’s ratio, </a:t>
            </a:r>
            <a:r>
              <a:rPr lang="en-US" i="1" dirty="0" err="1">
                <a:latin typeface="Times New Roman"/>
                <a:cs typeface="Times New Roman"/>
              </a:rPr>
              <a:t>ν</a:t>
            </a:r>
            <a:r>
              <a:rPr lang="en-US" i="1" dirty="0">
                <a:latin typeface="Times New Roman"/>
                <a:cs typeface="Times New Roman"/>
              </a:rPr>
              <a:t>,</a:t>
            </a:r>
            <a:r>
              <a:rPr lang="en-US" dirty="0">
                <a:cs typeface="Times New Roman"/>
              </a:rPr>
              <a:t> is the ratio of the shrinkage in cross section due to the extension in the pulling direction</a:t>
            </a:r>
          </a:p>
          <a:p>
            <a:endParaRPr lang="en-US" dirty="0">
              <a:cs typeface="Times New Roman"/>
            </a:endParaRPr>
          </a:p>
          <a:p>
            <a:r>
              <a:rPr lang="en-US" dirty="0">
                <a:cs typeface="Times New Roman"/>
              </a:rPr>
              <a:t>Can obtain the shear modulus from the elastic modulus and Poisson’s ratio</a:t>
            </a:r>
          </a:p>
          <a:p>
            <a:endParaRPr lang="en-US" dirty="0">
              <a:cs typeface="Times New Roman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5ABAB8-6117-0745-A5D2-B27489C4F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876AD0-0815-814A-BFD9-D7C54845FB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7600" y="1468793"/>
            <a:ext cx="2826369" cy="2771283"/>
          </a:xfrm>
          <a:prstGeom prst="rect">
            <a:avLst/>
          </a:prstGeom>
        </p:spPr>
      </p:pic>
      <p:graphicFrame>
        <p:nvGraphicFramePr>
          <p:cNvPr id="6" name="Object 8">
            <a:extLst>
              <a:ext uri="{FF2B5EF4-FFF2-40B4-BE49-F238E27FC236}">
                <a16:creationId xmlns:a16="http://schemas.microsoft.com/office/drawing/2014/main" id="{A9E64C00-F503-E144-B573-19ADE47B42D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27122730"/>
              </p:ext>
            </p:extLst>
          </p:nvPr>
        </p:nvGraphicFramePr>
        <p:xfrm>
          <a:off x="7059150" y="3037637"/>
          <a:ext cx="1098550" cy="366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482391" imgH="165028" progId="Equation.3">
                  <p:embed/>
                </p:oleObj>
              </mc:Choice>
              <mc:Fallback>
                <p:oleObj name="Equation" r:id="rId3" imgW="482391" imgH="165028" progId="Equation.3">
                  <p:embed/>
                  <p:pic>
                    <p:nvPicPr>
                      <p:cNvPr id="5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59150" y="3037637"/>
                        <a:ext cx="1098550" cy="3667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CB6D67A4-FEF3-A84E-A551-670E8EC42B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5207" y="4428100"/>
            <a:ext cx="2734128" cy="4882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5BC4089-FF31-2B45-8B65-A0C798509D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4456156"/>
            <a:ext cx="812801" cy="43212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0F91634-E5D6-F143-B80F-89C11B62A6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37600" y="4247295"/>
            <a:ext cx="2491881" cy="246696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739FF27-40EC-A54F-8E96-65E2F92FE5A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57350" y="5640699"/>
            <a:ext cx="1701800" cy="74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2261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38874E-AA64-1C4F-84CD-FAAB5D1108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stress/strain curves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70ED4F-B4F1-ED49-87FC-681063BA49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184739" cy="3965670"/>
          </a:xfrm>
        </p:spPr>
        <p:txBody>
          <a:bodyPr/>
          <a:lstStyle/>
          <a:p>
            <a:r>
              <a:rPr lang="en-US" dirty="0">
                <a:cs typeface="Times New Roman"/>
              </a:rPr>
              <a:t>The shear modulus, </a:t>
            </a:r>
            <a:r>
              <a:rPr lang="en-US" i="1" dirty="0">
                <a:latin typeface="Times New Roman"/>
                <a:cs typeface="Times New Roman"/>
              </a:rPr>
              <a:t>G</a:t>
            </a:r>
            <a:r>
              <a:rPr lang="en-US" dirty="0">
                <a:cs typeface="Times New Roman"/>
              </a:rPr>
              <a:t>, defines the stress to strain ratio in shear</a:t>
            </a:r>
          </a:p>
          <a:p>
            <a:endParaRPr lang="en-US" dirty="0">
              <a:cs typeface="Times New Roman"/>
            </a:endParaRPr>
          </a:p>
          <a:p>
            <a:r>
              <a:rPr lang="en-US" dirty="0">
                <a:cs typeface="Times New Roman"/>
              </a:rPr>
              <a:t>For isotropic materials, </a:t>
            </a:r>
            <a:r>
              <a:rPr lang="en-US" dirty="0">
                <a:latin typeface="Times New Roman"/>
                <a:cs typeface="Times New Roman"/>
              </a:rPr>
              <a:t>G = E / ( 2 (1 + </a:t>
            </a:r>
            <a:r>
              <a:rPr lang="en-US" i="1" dirty="0" err="1">
                <a:latin typeface="Times New Roman"/>
                <a:cs typeface="Times New Roman"/>
              </a:rPr>
              <a:t>ν</a:t>
            </a:r>
            <a:r>
              <a:rPr lang="en-US" dirty="0">
                <a:latin typeface="Times New Roman"/>
                <a:cs typeface="Times New Roman"/>
              </a:rPr>
              <a:t>))</a:t>
            </a:r>
          </a:p>
          <a:p>
            <a:r>
              <a:rPr lang="en-US" dirty="0"/>
              <a:t>In matrix form, the elasticity/stiffness tensor from Hooke's law for isotropic materials can be written as</a:t>
            </a:r>
            <a:endParaRPr lang="en-US" dirty="0">
              <a:cs typeface="Times New Roman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DA123A-6C04-FE42-BBAF-8AC8C8DFB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540803-0156-034E-8174-366340E8D4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4375" y="1968501"/>
            <a:ext cx="3873346" cy="3797854"/>
          </a:xfrm>
          <a:prstGeom prst="rect">
            <a:avLst/>
          </a:prstGeom>
        </p:spPr>
      </p:pic>
      <p:pic>
        <p:nvPicPr>
          <p:cNvPr id="7" name="Picture 6" descr="latex-image-1.pdf">
            <a:extLst>
              <a:ext uri="{FF2B5EF4-FFF2-40B4-BE49-F238E27FC236}">
                <a16:creationId xmlns:a16="http://schemas.microsoft.com/office/drawing/2014/main" id="{5A137DDA-E5F3-D042-88D1-6905B9C67C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7524" y="3133869"/>
            <a:ext cx="1066800" cy="203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B4E53A0-E3E1-4949-A2DB-1A7A786697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283" y="5095583"/>
            <a:ext cx="5707372" cy="14268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443A327-B83D-8248-9EE9-8118766CEB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62448" y="5658937"/>
            <a:ext cx="2997200" cy="685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50B790F-55D1-E546-8907-7286C0DF47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61137" y="6283216"/>
            <a:ext cx="1399822" cy="478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0747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A65A4-701B-6D45-A25E-81C221665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Isotropic and Anisotropic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9BC832-CC9E-3A41-B366-EEDEC8BE90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891870"/>
            <a:ext cx="7010400" cy="4655686"/>
          </a:xfrm>
        </p:spPr>
        <p:txBody>
          <a:bodyPr>
            <a:noAutofit/>
          </a:bodyPr>
          <a:lstStyle/>
          <a:p>
            <a:r>
              <a:rPr lang="en-US" sz="1600" dirty="0"/>
              <a:t>Being a linear mapping between the nine numbers </a:t>
            </a:r>
            <a:r>
              <a:rPr lang="el-GR" sz="1600" i="1" dirty="0"/>
              <a:t>σ</a:t>
            </a:r>
            <a:r>
              <a:rPr lang="en-US" sz="1600" i="1" baseline="-25000" dirty="0" err="1"/>
              <a:t>ij</a:t>
            </a:r>
            <a:r>
              <a:rPr lang="en-US" sz="1600" dirty="0"/>
              <a:t> and the nine numbers </a:t>
            </a:r>
            <a:r>
              <a:rPr lang="el-GR" sz="1600" i="1" dirty="0"/>
              <a:t>ε</a:t>
            </a:r>
            <a:r>
              <a:rPr lang="en-US" sz="1600" i="1" baseline="-25000" dirty="0"/>
              <a:t>kl</a:t>
            </a:r>
            <a:r>
              <a:rPr lang="en-US" sz="1600" dirty="0"/>
              <a:t>, the stiffness tensor </a:t>
            </a:r>
            <a:r>
              <a:rPr lang="en-US" sz="1600" b="1" dirty="0"/>
              <a:t>c</a:t>
            </a:r>
            <a:r>
              <a:rPr lang="en-US" sz="1600" dirty="0"/>
              <a:t> is represented by a matrix of 3 × 3 × 3 × 3 = 81 real numbers</a:t>
            </a:r>
          </a:p>
          <a:p>
            <a:r>
              <a:rPr lang="en-US" sz="1600" dirty="0"/>
              <a:t>Given minor symmetries of the stiffness tensor, </a:t>
            </a:r>
            <a:r>
              <a:rPr lang="en-US" sz="1600" i="1" dirty="0" err="1"/>
              <a:t>c</a:t>
            </a:r>
            <a:r>
              <a:rPr lang="en-US" sz="1600" i="1" baseline="-25000" dirty="0" err="1"/>
              <a:t>ijkl</a:t>
            </a:r>
            <a:r>
              <a:rPr lang="en-US" sz="1600" dirty="0"/>
              <a:t> = </a:t>
            </a:r>
            <a:r>
              <a:rPr lang="en-US" sz="1600" i="1" dirty="0" err="1"/>
              <a:t>c</a:t>
            </a:r>
            <a:r>
              <a:rPr lang="en-US" sz="1600" i="1" baseline="-25000" dirty="0" err="1"/>
              <a:t>jikl</a:t>
            </a:r>
            <a:r>
              <a:rPr lang="en-US" sz="1600" dirty="0"/>
              <a:t>, this 81 elastic constants can be reduced to 36</a:t>
            </a:r>
          </a:p>
          <a:p>
            <a:r>
              <a:rPr lang="en-US" sz="1600" dirty="0"/>
              <a:t>Major symmetries, </a:t>
            </a:r>
            <a:r>
              <a:rPr lang="en-US" sz="1600" i="1" dirty="0" err="1">
                <a:solidFill>
                  <a:srgbClr val="202122"/>
                </a:solidFill>
                <a:latin typeface="Nimbus Roman No9 L"/>
              </a:rPr>
              <a:t>c</a:t>
            </a:r>
            <a:r>
              <a:rPr lang="en-US" sz="1600" i="1" baseline="-25000" dirty="0" err="1">
                <a:solidFill>
                  <a:srgbClr val="202122"/>
                </a:solidFill>
                <a:latin typeface="Nimbus Roman No9 L"/>
              </a:rPr>
              <a:t>ijkl</a:t>
            </a:r>
            <a:r>
              <a:rPr lang="en-US" sz="1600" dirty="0">
                <a:solidFill>
                  <a:srgbClr val="202122"/>
                </a:solidFill>
                <a:latin typeface="Nimbus Roman No9 L"/>
              </a:rPr>
              <a:t> = </a:t>
            </a:r>
            <a:r>
              <a:rPr lang="en-US" sz="1600" i="1" dirty="0" err="1">
                <a:solidFill>
                  <a:srgbClr val="202122"/>
                </a:solidFill>
                <a:latin typeface="Nimbus Roman No9 L"/>
              </a:rPr>
              <a:t>c</a:t>
            </a:r>
            <a:r>
              <a:rPr lang="en-US" sz="1600" i="1" baseline="-25000" dirty="0" err="1">
                <a:solidFill>
                  <a:srgbClr val="202122"/>
                </a:solidFill>
                <a:latin typeface="Nimbus Roman No9 L"/>
              </a:rPr>
              <a:t>klij</a:t>
            </a:r>
            <a:r>
              <a:rPr lang="en-US" sz="1600" dirty="0">
                <a:solidFill>
                  <a:srgbClr val="202122"/>
                </a:solidFill>
                <a:latin typeface="Nimbus Roman No9 L"/>
              </a:rPr>
              <a:t>,</a:t>
            </a:r>
            <a:r>
              <a:rPr lang="en-US" sz="1600" dirty="0"/>
              <a:t> reduce this number from 36 to 21</a:t>
            </a:r>
          </a:p>
          <a:p>
            <a:r>
              <a:rPr lang="en-US" sz="1600" dirty="0"/>
              <a:t>Isotropic materials deform the same way no matter in what direction you deform them.</a:t>
            </a:r>
          </a:p>
          <a:p>
            <a:pPr lvl="1"/>
            <a:r>
              <a:rPr lang="en-US" sz="1600" dirty="0"/>
              <a:t>They have 2 unique elastic constants, C</a:t>
            </a:r>
            <a:r>
              <a:rPr lang="en-US" sz="1600" baseline="-25000" dirty="0"/>
              <a:t>11</a:t>
            </a:r>
            <a:r>
              <a:rPr lang="en-US" sz="1600" dirty="0"/>
              <a:t> and C</a:t>
            </a:r>
            <a:r>
              <a:rPr lang="en-US" sz="1600" baseline="-25000" dirty="0"/>
              <a:t>12</a:t>
            </a:r>
            <a:endParaRPr lang="en-US" sz="1600" b="1" dirty="0"/>
          </a:p>
          <a:p>
            <a:r>
              <a:rPr lang="en-US" sz="1600" dirty="0"/>
              <a:t>Anisotropic materials behave differently in different directions</a:t>
            </a:r>
          </a:p>
          <a:p>
            <a:pPr lvl="1"/>
            <a:r>
              <a:rPr lang="en-US" sz="1600" dirty="0"/>
              <a:t>The elasticity tensor can have 21 unique components defining anisotropy</a:t>
            </a:r>
          </a:p>
          <a:p>
            <a:pPr lvl="1"/>
            <a:r>
              <a:rPr lang="en-US" sz="1600" dirty="0"/>
              <a:t>Orthotropic materials have 9 unique elastic constants</a:t>
            </a:r>
          </a:p>
          <a:p>
            <a:pPr lvl="1"/>
            <a:r>
              <a:rPr lang="en-US" sz="1600" dirty="0"/>
              <a:t>Cubic structured materials have 3 unique elastic constants (UO</a:t>
            </a:r>
            <a:r>
              <a:rPr lang="en-US" sz="1600" baseline="-25000" dirty="0"/>
              <a:t>2</a:t>
            </a:r>
            <a:r>
              <a:rPr lang="en-US" sz="1600" dirty="0"/>
              <a:t>)</a:t>
            </a:r>
          </a:p>
          <a:p>
            <a:pPr lvl="1"/>
            <a:r>
              <a:rPr lang="en-US" sz="1600" dirty="0"/>
              <a:t>Hexagonal structured materials have 5 unique elastic constants</a:t>
            </a:r>
          </a:p>
          <a:p>
            <a:r>
              <a:rPr lang="en-US" sz="1600" dirty="0"/>
              <a:t>Polycrystalline anisotropic materials can behave as isotropic, because the various grains average out</a:t>
            </a:r>
          </a:p>
          <a:p>
            <a:endParaRPr lang="en-US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FA7A32-8F4A-E340-B09F-6CAA6F5BA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7787EEC-5C7D-ED4B-9A71-BD82348CF0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5780" y="4913180"/>
            <a:ext cx="3063109" cy="1784351"/>
          </a:xfrm>
          <a:prstGeom prst="rect">
            <a:avLst/>
          </a:prstGeom>
        </p:spPr>
      </p:pic>
      <p:sp>
        <p:nvSpPr>
          <p:cNvPr id="6" name="Right Triangle 5">
            <a:extLst>
              <a:ext uri="{FF2B5EF4-FFF2-40B4-BE49-F238E27FC236}">
                <a16:creationId xmlns:a16="http://schemas.microsoft.com/office/drawing/2014/main" id="{25EADF4D-CDC5-EA40-9B0B-AA5D8303B773}"/>
              </a:ext>
            </a:extLst>
          </p:cNvPr>
          <p:cNvSpPr/>
          <p:nvPr/>
        </p:nvSpPr>
        <p:spPr>
          <a:xfrm>
            <a:off x="8385388" y="5174156"/>
            <a:ext cx="2422123" cy="1412255"/>
          </a:xfrm>
          <a:prstGeom prst="rtTriangle">
            <a:avLst/>
          </a:prstGeom>
          <a:solidFill>
            <a:schemeClr val="accent1"/>
          </a:solidFill>
          <a:ln w="38100"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A7F59FC-1C4C-D041-97DE-474E8C813D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1158" y="2391028"/>
            <a:ext cx="2360642" cy="85033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027F954-6EC6-4341-86BA-D204269BC1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98269" y="1782632"/>
            <a:ext cx="3526421" cy="73686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B45B8E5-469D-9444-9ED8-8017DDEBA1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74649" y="3358958"/>
            <a:ext cx="3121709" cy="1482321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1E9BC954-0C9D-EE48-8DA6-E5F4FEA3B8A4}"/>
              </a:ext>
            </a:extLst>
          </p:cNvPr>
          <p:cNvGrpSpPr/>
          <p:nvPr/>
        </p:nvGrpSpPr>
        <p:grpSpPr>
          <a:xfrm>
            <a:off x="9757334" y="4913180"/>
            <a:ext cx="1300244" cy="1443171"/>
            <a:chOff x="9757334" y="4913180"/>
            <a:chExt cx="1300244" cy="1443171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1AE1A00-2101-2342-9079-7675D9842A10}"/>
                </a:ext>
              </a:extLst>
            </p:cNvPr>
            <p:cNvCxnSpPr>
              <a:cxnSpLocks/>
              <a:stCxn id="9" idx="0"/>
            </p:cNvCxnSpPr>
            <p:nvPr/>
          </p:nvCxnSpPr>
          <p:spPr>
            <a:xfrm>
              <a:off x="9757335" y="4913180"/>
              <a:ext cx="0" cy="76213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9063CD8-6EB5-6442-AA77-1B1A446CD0B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757334" y="5680741"/>
              <a:ext cx="1290865" cy="67561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D4306EB5-39A6-3A48-8C7E-666656FF215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48199" y="4913180"/>
              <a:ext cx="9379" cy="144317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08D9D2CB-39EF-C548-BAFB-5E938A91C225}"/>
                </a:ext>
              </a:extLst>
            </p:cNvPr>
            <p:cNvCxnSpPr>
              <a:cxnSpLocks/>
              <a:stCxn id="9" idx="0"/>
            </p:cNvCxnSpPr>
            <p:nvPr/>
          </p:nvCxnSpPr>
          <p:spPr>
            <a:xfrm>
              <a:off x="9757335" y="4913180"/>
              <a:ext cx="1290864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71587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93B745-1264-654C-9BEA-A88EE77DB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Isotropic elastic constants for some materials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565345-5740-B540-8B51-0CFF6C759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A29C4E7-57BF-0941-9576-8736D7B9EC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1483744"/>
              </p:ext>
            </p:extLst>
          </p:nvPr>
        </p:nvGraphicFramePr>
        <p:xfrm>
          <a:off x="2862969" y="2342989"/>
          <a:ext cx="6096000" cy="29600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10175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Material </a:t>
                      </a:r>
                    </a:p>
                  </a:txBody>
                  <a:tcPr marL="123084" marR="123084" marT="44937" marB="44937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10175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E (</a:t>
                      </a:r>
                      <a:r>
                        <a:rPr kumimoji="0" 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GPa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)</a:t>
                      </a:r>
                    </a:p>
                  </a:txBody>
                  <a:tcPr marL="123084" marR="123084" marT="44937" marB="44937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10175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Symbol" charset="0"/>
                          <a:ea typeface="ＭＳ Ｐゴシック" charset="0"/>
                        </a:rPr>
                        <a:t>n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 </a:t>
                      </a:r>
                    </a:p>
                  </a:txBody>
                  <a:tcPr marL="123084" marR="123084" marT="44937" marB="44937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10175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Aluminum </a:t>
                      </a:r>
                    </a:p>
                  </a:txBody>
                  <a:tcPr marL="123084" marR="123084" marT="44937" marB="44937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10175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70.3</a:t>
                      </a:r>
                    </a:p>
                  </a:txBody>
                  <a:tcPr marL="123084" marR="123084" marT="44937" marB="44937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10175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0.345</a:t>
                      </a:r>
                    </a:p>
                  </a:txBody>
                  <a:tcPr marL="123084" marR="123084" marT="44937" marB="44937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10175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Gold</a:t>
                      </a:r>
                    </a:p>
                  </a:txBody>
                  <a:tcPr marL="123084" marR="123084" marT="44937" marB="44937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10175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78.0</a:t>
                      </a:r>
                    </a:p>
                  </a:txBody>
                  <a:tcPr marL="123084" marR="123084" marT="44937" marB="44937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10175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0.44</a:t>
                      </a:r>
                    </a:p>
                  </a:txBody>
                  <a:tcPr marL="123084" marR="123084" marT="44937" marB="44937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10175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Iron</a:t>
                      </a:r>
                    </a:p>
                  </a:txBody>
                  <a:tcPr marL="123084" marR="123084" marT="44937" marB="44937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10175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211.4</a:t>
                      </a:r>
                    </a:p>
                  </a:txBody>
                  <a:tcPr marL="123084" marR="123084" marT="44937" marB="44937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10175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0.293</a:t>
                      </a:r>
                    </a:p>
                  </a:txBody>
                  <a:tcPr marL="123084" marR="123084" marT="44937" marB="44937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10175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Nickel </a:t>
                      </a:r>
                    </a:p>
                  </a:txBody>
                  <a:tcPr marL="123084" marR="123084" marT="44937" marB="44937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10175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199.5</a:t>
                      </a:r>
                    </a:p>
                  </a:txBody>
                  <a:tcPr marL="123084" marR="123084" marT="44937" marB="44937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10175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0.312</a:t>
                      </a:r>
                    </a:p>
                  </a:txBody>
                  <a:tcPr marL="123084" marR="123084" marT="44937" marB="44937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10175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Tungsten </a:t>
                      </a:r>
                    </a:p>
                  </a:txBody>
                  <a:tcPr marL="123084" marR="123084" marT="44937" marB="44937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10175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411.0</a:t>
                      </a:r>
                    </a:p>
                  </a:txBody>
                  <a:tcPr marL="123084" marR="123084" marT="44937" marB="44937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10175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0.28</a:t>
                      </a:r>
                    </a:p>
                  </a:txBody>
                  <a:tcPr marL="123084" marR="123084" marT="44937" marB="44937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10175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Zircaloy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marL="123084" marR="123084" marT="44937" marB="44937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10175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80.0</a:t>
                      </a:r>
                    </a:p>
                  </a:txBody>
                  <a:tcPr marL="123084" marR="123084" marT="44937" marB="44937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10175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0.41</a:t>
                      </a:r>
                    </a:p>
                  </a:txBody>
                  <a:tcPr marL="123084" marR="123084" marT="44937" marB="44937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10175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UO</a:t>
                      </a:r>
                      <a:r>
                        <a:rPr kumimoji="0" lang="en-US" sz="18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2</a:t>
                      </a:r>
                    </a:p>
                  </a:txBody>
                  <a:tcPr marL="123084" marR="123084" marT="44937" marB="44937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10175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200.0</a:t>
                      </a:r>
                    </a:p>
                  </a:txBody>
                  <a:tcPr marL="123084" marR="123084" marT="44937" marB="44937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10175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0.345</a:t>
                      </a:r>
                    </a:p>
                  </a:txBody>
                  <a:tcPr marL="123084" marR="123084" marT="44937" marB="44937" anchor="ctr" horzOverflow="overflow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246867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0626B-3EAD-8C49-920D-71AC54F1CA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Elastic constants are not “constant”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B41D56-042A-1845-8562-243F3BAAE9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953246" cy="3965670"/>
          </a:xfrm>
        </p:spPr>
        <p:txBody>
          <a:bodyPr/>
          <a:lstStyle/>
          <a:p>
            <a:r>
              <a:rPr lang="en-US" dirty="0"/>
              <a:t>Properties change with temperature</a:t>
            </a:r>
          </a:p>
          <a:p>
            <a:r>
              <a:rPr lang="en-US" dirty="0"/>
              <a:t>Softening can be referred to as the decrease in elastic constants with temperature</a:t>
            </a:r>
          </a:p>
          <a:p>
            <a:r>
              <a:rPr lang="en-US" dirty="0"/>
              <a:t>Young’s modulus is typically a function of temperature, decreasing with increasing temperature</a:t>
            </a:r>
          </a:p>
          <a:p>
            <a:r>
              <a:rPr lang="en-US" dirty="0"/>
              <a:t>Shear Modulus and Poisson’s ratio can also change with T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7E1327-4A89-374C-A881-012EF7B94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D3C330-4F9C-8F4F-B7CF-D3103ACF8D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0284" y="2280213"/>
            <a:ext cx="5013319" cy="3683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9774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91102E-23BE-B843-AB2A-F5B3077213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 Notes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F15C00-167F-CB49-9631-92348B5520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Avg 89.5, no curve implemented</a:t>
            </a:r>
          </a:p>
          <a:p>
            <a:pPr lvl="1"/>
            <a:r>
              <a:rPr lang="en-US" dirty="0"/>
              <a:t>Pretty good all around</a:t>
            </a:r>
          </a:p>
          <a:p>
            <a:pPr lvl="1"/>
            <a:r>
              <a:rPr lang="en-US" dirty="0"/>
              <a:t>If you have questions or comments, please reach out to me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9B56B5-05B9-E245-A106-10010A415C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7307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9EEFC-0235-D941-A5D1-C23D82DA1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actual materials, the stress and the strain change throughout the material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2B3679-BE2A-3947-9230-0F8166D62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4360A7-FB78-BC4D-B4A5-7A70B528CD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9044" y="4142538"/>
            <a:ext cx="3806487" cy="23390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DC053E5-425C-0445-8AE3-DBBCDFDDF9A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4" t="17154" r="4213" b="8072"/>
          <a:stretch/>
        </p:blipFill>
        <p:spPr>
          <a:xfrm>
            <a:off x="1817225" y="2177617"/>
            <a:ext cx="4009067" cy="1748427"/>
          </a:xfrm>
          <a:prstGeom prst="rect">
            <a:avLst/>
          </a:prstGeom>
        </p:spPr>
      </p:pic>
      <p:pic>
        <p:nvPicPr>
          <p:cNvPr id="7" name="Picture 6" descr="stress_yy.png">
            <a:extLst>
              <a:ext uri="{FF2B5EF4-FFF2-40B4-BE49-F238E27FC236}">
                <a16:creationId xmlns:a16="http://schemas.microsoft.com/office/drawing/2014/main" id="{281F5A36-1E03-7F4D-8B47-464ADE85BA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4020" y="1996651"/>
            <a:ext cx="2938857" cy="2599415"/>
          </a:xfrm>
          <a:prstGeom prst="rect">
            <a:avLst/>
          </a:prstGeom>
        </p:spPr>
      </p:pic>
      <p:pic>
        <p:nvPicPr>
          <p:cNvPr id="8" name="Picture 7" descr="grgr_stress22_final2.png">
            <a:extLst>
              <a:ext uri="{FF2B5EF4-FFF2-40B4-BE49-F238E27FC236}">
                <a16:creationId xmlns:a16="http://schemas.microsoft.com/office/drawing/2014/main" id="{B96B4273-F777-584B-BCB8-F334DFE4DE7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26399" y="4596066"/>
            <a:ext cx="2746478" cy="1732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1521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4A49BF-7895-410F-1136-3CC86F24CC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von Mises yield criterion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942D53-0874-01F5-D8BD-99EB5A2F1C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246648" cy="3965670"/>
          </a:xfrm>
        </p:spPr>
        <p:txBody>
          <a:bodyPr/>
          <a:lstStyle/>
          <a:p>
            <a:r>
              <a:rPr lang="en-US" sz="2000" dirty="0"/>
              <a:t>The maximum distortion criterion (also von Mises yield criterion) states that yielding of a ductile material begins when the second invariant of deviatoric stress (J2) reaches a critical value</a:t>
            </a:r>
          </a:p>
          <a:p>
            <a:r>
              <a:rPr lang="en-US" sz="2000" dirty="0"/>
              <a:t>A material is said to start yielding when the von Mises stress reaches the yield strength</a:t>
            </a:r>
          </a:p>
          <a:p>
            <a:r>
              <a:rPr lang="en-US" sz="2000" dirty="0"/>
              <a:t>The von Mises stress satisfies the property where two stress states with equal distortion energy have an equal von Mises stress</a:t>
            </a:r>
          </a:p>
          <a:p>
            <a:r>
              <a:rPr lang="en-US" sz="2000" dirty="0"/>
              <a:t>The von Mises stress is used to predict yielding of materials under complex loading from the results of uniaxial tensile tests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35CA8E-9ABA-FE97-43C0-03A48EE87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106CB272-84ED-8CFB-2F0B-03F8957190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6248" y="2160495"/>
            <a:ext cx="4726152" cy="3851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B6A3889-0D44-54BC-F5B2-C2ABFDAA22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410" y="6068522"/>
            <a:ext cx="5338380" cy="499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3340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7052BD-0178-A647-B2D1-088B366A98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Stress/Strain Regions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BFADDF-2F40-774A-BD93-EB694E5F2A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467350" cy="3965670"/>
          </a:xfrm>
        </p:spPr>
        <p:txBody>
          <a:bodyPr/>
          <a:lstStyle/>
          <a:p>
            <a:r>
              <a:rPr lang="en-US" dirty="0"/>
              <a:t>Once the stress reaches the yield stress, it plastically deforms</a:t>
            </a:r>
          </a:p>
          <a:p>
            <a:r>
              <a:rPr lang="en-US" dirty="0" err="1"/>
              <a:t>σ</a:t>
            </a:r>
            <a:r>
              <a:rPr lang="en-US" baseline="-25000" dirty="0" err="1"/>
              <a:t>y</a:t>
            </a:r>
            <a:r>
              <a:rPr lang="en-US" dirty="0"/>
              <a:t> is the yield stress</a:t>
            </a:r>
          </a:p>
          <a:p>
            <a:r>
              <a:rPr lang="en-US" dirty="0" err="1"/>
              <a:t>σ</a:t>
            </a:r>
            <a:r>
              <a:rPr lang="en-US" baseline="-25000" dirty="0" err="1"/>
              <a:t>U</a:t>
            </a:r>
            <a:r>
              <a:rPr lang="en-US" dirty="0"/>
              <a:t> is the ultimate tensile stress</a:t>
            </a:r>
          </a:p>
          <a:p>
            <a:r>
              <a:rPr lang="en-US" dirty="0"/>
              <a:t>The final stress before rupture is called the fracture stress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D9854C-4AF4-E147-9DF4-634A6ABD2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D38DA4-51E6-2246-BB61-3F24885EF7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05" r="16013"/>
          <a:stretch/>
        </p:blipFill>
        <p:spPr>
          <a:xfrm>
            <a:off x="6190252" y="2276475"/>
            <a:ext cx="5636169" cy="4172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5109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C00A3D-E7ED-1843-9465-0DA45CB11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Permanent Strain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69835D-D09D-E340-B8F7-2A9002706D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505450" cy="3965670"/>
          </a:xfrm>
        </p:spPr>
        <p:txBody>
          <a:bodyPr/>
          <a:lstStyle/>
          <a:p>
            <a:r>
              <a:rPr lang="en-US" dirty="0"/>
              <a:t>After plastic deformation, if you unload the sample, it still has the permanent strain</a:t>
            </a:r>
          </a:p>
          <a:p>
            <a:r>
              <a:rPr lang="en-US" dirty="0"/>
              <a:t>The plastic behavior has modified the microstructure, and has increases the yield point</a:t>
            </a:r>
          </a:p>
          <a:p>
            <a:r>
              <a:rPr lang="en-US" dirty="0"/>
              <a:t>After unloading, the strain hardening has changed the material</a:t>
            </a:r>
          </a:p>
          <a:p>
            <a:r>
              <a:rPr lang="en-US" dirty="0"/>
              <a:t>Thus, if you reload, the yield strain is often higher than it was previously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F5D5CA-D4D3-404E-B7CC-82772D1B27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99591D-E1B8-2349-9B50-4BDC3D4508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9952" y="2160495"/>
            <a:ext cx="4095296" cy="4359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521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D17225-638E-D74E-8AB9-356FE77FD5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hardening behavior changes for different materials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190BF4-3FDA-104A-B829-5C33F24515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C71F22-7A23-5E43-A94C-AC6D8ACE5E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5365" y="1968501"/>
            <a:ext cx="6246470" cy="431555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FF2CB5A-1792-7046-AF7B-A5242C7CA017}"/>
              </a:ext>
            </a:extLst>
          </p:cNvPr>
          <p:cNvSpPr/>
          <p:nvPr/>
        </p:nvSpPr>
        <p:spPr>
          <a:xfrm>
            <a:off x="511629" y="2731265"/>
            <a:ext cx="4354285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K is a strength coefficient, n is the strain hardening exponent, </a:t>
            </a:r>
            <a:r>
              <a:rPr lang="en-US" dirty="0">
                <a:solidFill>
                  <a:srgbClr val="222222"/>
                </a:solidFill>
                <a:latin typeface="Symbol" pitchFamily="2" charset="2"/>
              </a:rPr>
              <a:t>e</a:t>
            </a:r>
            <a:r>
              <a:rPr lang="en-US" baseline="-25000" dirty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 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 the prior plastic strain, </a:t>
            </a:r>
            <a:r>
              <a:rPr lang="en-US" dirty="0">
                <a:solidFill>
                  <a:srgbClr val="222222"/>
                </a:solidFill>
                <a:latin typeface="Symbol" pitchFamily="2" charset="2"/>
              </a:rPr>
              <a:t>e</a:t>
            </a:r>
            <a:r>
              <a:rPr lang="en-US" baseline="-25000" dirty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 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 the plastic strain, and </a:t>
            </a:r>
            <a:r>
              <a:rPr lang="en-US" dirty="0" err="1">
                <a:solidFill>
                  <a:srgbClr val="222222"/>
                </a:solidFill>
                <a:latin typeface="Symbol" pitchFamily="2" charset="2"/>
                <a:cs typeface="Arial" panose="020B0604020202020204" pitchFamily="34" charset="0"/>
              </a:rPr>
              <a:t>s</a:t>
            </a:r>
            <a:r>
              <a:rPr lang="en-US" baseline="-25000" dirty="0" err="1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is the yield strength</a:t>
            </a:r>
            <a:endParaRPr lang="en-US" baseline="-25000" dirty="0">
              <a:solidFill>
                <a:srgbClr val="22222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The strain hardening exponent is a material property, with a value between 0 and 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A value of 0 means that a material is a perfectly plastic solid, while a value of 1 represents a 100% elastic solid.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69C7E8-8B89-024C-BA18-15DE6A069E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6345" y="2373085"/>
            <a:ext cx="22733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5392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D79D55-547D-FB4A-B416-483AB20B16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Dislocation motion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931E73-99C0-E642-B623-6A196506CD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1817914"/>
            <a:ext cx="7381875" cy="242071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Plastic deformation occurs due to dislocation motion</a:t>
            </a:r>
          </a:p>
          <a:p>
            <a:r>
              <a:rPr lang="en-US" dirty="0"/>
              <a:t>A dislocation is a line defect</a:t>
            </a:r>
          </a:p>
          <a:p>
            <a:pPr lvl="1"/>
            <a:r>
              <a:rPr lang="en-US" dirty="0"/>
              <a:t>Edge and screw type</a:t>
            </a:r>
          </a:p>
          <a:p>
            <a:r>
              <a:rPr lang="en-US" dirty="0"/>
              <a:t>When it moves, only a small number of bonds are broken at a time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D3EB2C-EAB0-474D-AC64-372A6C7024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20FD55-A6DC-4243-B567-2EF702E816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4155" y="4273656"/>
            <a:ext cx="5312762" cy="22652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256A4B0-2EB5-8943-AD0C-11F46C3D3F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6228" y="969798"/>
            <a:ext cx="2706588" cy="5386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4445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FA4FA-4242-C24B-9FA6-38F0096114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Dislocation are produced during deformation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34B691-15B5-2E4A-9990-1C02706DD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  <p:pic>
        <p:nvPicPr>
          <p:cNvPr id="5" name="Mo180_sourceandloops.mpg">
            <a:hlinkClick r:id="" action="ppaction://media"/>
            <a:extLst>
              <a:ext uri="{FF2B5EF4-FFF2-40B4-BE49-F238E27FC236}">
                <a16:creationId xmlns:a16="http://schemas.microsoft.com/office/drawing/2014/main" id="{92B01BD0-1D23-414A-BCA3-8D27767C6B1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84979" y="1968501"/>
            <a:ext cx="5654221" cy="4626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225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9F5BB0-FB77-C34A-9C88-D43B3C2B70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Dislocation motion causes plastic deformation, dislocation pileup causes hardening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1121EF-8036-0445-88FF-7E14BF5630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  <p:pic>
        <p:nvPicPr>
          <p:cNvPr id="5" name="pileup05.mpg">
            <a:hlinkClick r:id="" action="ppaction://media"/>
            <a:extLst>
              <a:ext uri="{FF2B5EF4-FFF2-40B4-BE49-F238E27FC236}">
                <a16:creationId xmlns:a16="http://schemas.microsoft.com/office/drawing/2014/main" id="{6AE1FFD9-E628-C54F-85B7-346759A17F3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571875" y="2215079"/>
            <a:ext cx="5048250" cy="4130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86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ACA52B0-4F8C-3440-A495-3A6DB58D2C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45" t="31697" r="49330" b="12030"/>
          <a:stretch/>
        </p:blipFill>
        <p:spPr>
          <a:xfrm>
            <a:off x="8316685" y="2307050"/>
            <a:ext cx="3559483" cy="34916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F37CD10-956B-AE4E-A05D-823307A7D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Dislocation Pile Up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4D3585-7B18-D841-A719-F9C4DA7C1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E31E0BF-1D2C-8040-BB56-EB0733C6D5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1817915"/>
            <a:ext cx="7881258" cy="1317172"/>
          </a:xfrm>
        </p:spPr>
        <p:txBody>
          <a:bodyPr>
            <a:normAutofit/>
          </a:bodyPr>
          <a:lstStyle/>
          <a:p>
            <a:r>
              <a:rPr lang="en-US" dirty="0"/>
              <a:t>Dislocation motion can be inhibited by barriers, including grain boundaries, precipitates, voids, bubbles, etc. </a:t>
            </a:r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47548C-243F-AE43-BDB4-B3CE27A2F8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160" b="15119"/>
          <a:stretch/>
        </p:blipFill>
        <p:spPr>
          <a:xfrm>
            <a:off x="609598" y="2976494"/>
            <a:ext cx="7462066" cy="3562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3811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2887D-DE3C-3444-8109-08F0379AA0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623" y="910868"/>
            <a:ext cx="10972800" cy="1068387"/>
          </a:xfrm>
        </p:spPr>
        <p:txBody>
          <a:bodyPr/>
          <a:lstStyle/>
          <a:p>
            <a:r>
              <a:rPr lang="en-US" dirty="0"/>
              <a:t>Ductility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30A849-DE65-FB4E-9924-67992891E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4E03D8D-FB45-9247-8B42-09B6EACCD3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924" b="17521"/>
          <a:stretch/>
        </p:blipFill>
        <p:spPr>
          <a:xfrm>
            <a:off x="5203371" y="2743200"/>
            <a:ext cx="6697884" cy="3152728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20CEC3D-1B77-3347-8693-FEAA911326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2160494"/>
            <a:ext cx="4593772" cy="4098791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Ductile materials plastically deform significantly, brittle materials do not</a:t>
            </a:r>
          </a:p>
          <a:p>
            <a:r>
              <a:rPr lang="en-US" dirty="0"/>
              <a:t>Quantities defining ductility are total percent elongation at fracture (%EL) and the percent reduction in area (%RA)</a:t>
            </a:r>
          </a:p>
          <a:p>
            <a:r>
              <a:rPr lang="en-US" dirty="0"/>
              <a:t>The ductile–brittle transition temperature (DBTT) of a metal is the temperature at which the fracture energy passes below a predetermined value</a:t>
            </a:r>
          </a:p>
          <a:p>
            <a:r>
              <a:rPr lang="en-US" dirty="0"/>
              <a:t>Below the DBTT, failure is brittle</a:t>
            </a:r>
          </a:p>
          <a:p>
            <a:r>
              <a:rPr lang="en-US" dirty="0"/>
              <a:t>Cold working and neutron irradiation can increase the DBTT, potentially reducing ductility of reactor components</a:t>
            </a:r>
          </a:p>
        </p:txBody>
      </p:sp>
    </p:spTree>
    <p:extLst>
      <p:ext uri="{BB962C8B-B14F-4D97-AF65-F5344CB8AC3E}">
        <p14:creationId xmlns:p14="http://schemas.microsoft.com/office/powerpoint/2010/main" val="2185757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C737BB-D550-0352-0CF1-079DA22C3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Last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E77A9C-B21F-2581-572C-BE8DD19C63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818290"/>
            <a:ext cx="10972800" cy="4307875"/>
          </a:xfrm>
        </p:spPr>
        <p:txBody>
          <a:bodyPr/>
          <a:lstStyle/>
          <a:p>
            <a:r>
              <a:rPr lang="en-US" dirty="0"/>
              <a:t>Temporal and spatial discretization for numerical integration</a:t>
            </a:r>
          </a:p>
          <a:p>
            <a:r>
              <a:rPr lang="en-US" dirty="0"/>
              <a:t>Forward and Backward Euler (Explicit and Implicit methods)</a:t>
            </a:r>
          </a:p>
          <a:p>
            <a:pPr lvl="1"/>
            <a:r>
              <a:rPr lang="en-US" dirty="0"/>
              <a:t>explicit can be sensitive to the timestep size</a:t>
            </a:r>
          </a:p>
          <a:p>
            <a:pPr lvl="1"/>
            <a:r>
              <a:rPr lang="en-US" dirty="0"/>
              <a:t>implicit are harder to implement, but more stable for stiff problems</a:t>
            </a:r>
          </a:p>
          <a:p>
            <a:r>
              <a:rPr lang="en-US" dirty="0"/>
              <a:t>Finite difference, volume, and element</a:t>
            </a:r>
          </a:p>
          <a:p>
            <a:pPr lvl="1"/>
            <a:r>
              <a:rPr lang="en-US" dirty="0"/>
              <a:t>all three are used in fuel performance codes and have strengths/weaknesses</a:t>
            </a:r>
          </a:p>
          <a:p>
            <a:pPr lvl="1"/>
            <a:r>
              <a:rPr lang="en-US" dirty="0"/>
              <a:t>FD is fast, but works on a grid and is discrete</a:t>
            </a:r>
          </a:p>
          <a:p>
            <a:pPr lvl="1"/>
            <a:r>
              <a:rPr lang="en-US" dirty="0"/>
              <a:t>FE is most flexible, continuous, utilized in MOOSE</a:t>
            </a:r>
          </a:p>
          <a:p>
            <a:r>
              <a:rPr lang="en-US" dirty="0"/>
              <a:t>Started into mechanics with concept of elasticity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F1F1C5-9228-E23F-FF6B-13AE5A89B0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2364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44A5F9-B0FC-BB48-AABE-AC81B7FE1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 the strength increases due to dislocation pile-up, the ductility decreases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439BA8-F009-3E44-B5C4-5E3F629DD5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FC22EA-B9D9-5949-8A2E-BBF0D9B678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612"/>
          <a:stretch/>
        </p:blipFill>
        <p:spPr>
          <a:xfrm>
            <a:off x="7130142" y="1884593"/>
            <a:ext cx="4528458" cy="497340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3A6EC49-F28A-AB46-977F-2BD93EB68214}"/>
              </a:ext>
            </a:extLst>
          </p:cNvPr>
          <p:cNvSpPr txBox="1"/>
          <p:nvPr/>
        </p:nvSpPr>
        <p:spPr>
          <a:xfrm>
            <a:off x="813708" y="2216179"/>
            <a:ext cx="589189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Toughness is the ability of a material to absorb energy and plastically deform without fracturing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Toughness is related to the area under the stress–strain curve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In order to be tough, a material must be both strong and ductile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Materials are often work hardened prior to utilization to modify mechanical properties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296517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210DA-3177-2D4A-8164-66B5F54A4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0491DE-80DA-2842-A122-A815ABF8F5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Solid mechanics predicts the deformation of a body from its applied load</a:t>
            </a:r>
          </a:p>
          <a:p>
            <a:r>
              <a:rPr lang="en-US" dirty="0"/>
              <a:t>The strain defines the deformation</a:t>
            </a:r>
          </a:p>
          <a:p>
            <a:r>
              <a:rPr lang="en-US" dirty="0"/>
              <a:t>The stress defines the material’s response to the strain</a:t>
            </a:r>
          </a:p>
          <a:p>
            <a:r>
              <a:rPr lang="en-US" dirty="0"/>
              <a:t>Materials can have recoverable and permanent deformation</a:t>
            </a:r>
          </a:p>
          <a:p>
            <a:pPr lvl="1"/>
            <a:r>
              <a:rPr lang="en-US" dirty="0"/>
              <a:t>Elastic deformation is recoverable and occurs due to the stretching of the atomic lattice</a:t>
            </a:r>
          </a:p>
          <a:p>
            <a:pPr lvl="1"/>
            <a:r>
              <a:rPr lang="en-US" dirty="0"/>
              <a:t>Plastic deformation is permanent and results form the breaking of bonds</a:t>
            </a:r>
          </a:p>
          <a:p>
            <a:r>
              <a:rPr lang="en-US" dirty="0"/>
              <a:t>Elastic moduli and Elastic constants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52F160-DFEE-C14B-8373-30741871EB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35432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29CC1-34E4-A34F-8621-801D8886CE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084" y="1234721"/>
            <a:ext cx="10363200" cy="1362075"/>
          </a:xfrm>
        </p:spPr>
        <p:txBody>
          <a:bodyPr/>
          <a:lstStyle/>
          <a:p>
            <a:r>
              <a:rPr lang="en-US" dirty="0"/>
              <a:t>Mechanics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FF06B0-02C9-F34D-82A4-D2D5BBAF6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DA6BD0F-ABBC-C14D-BC96-77BE126A748B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1794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293B7C-F24E-924E-8F3E-4ADB8DF30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Elasticity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6AA9BD-F858-2343-9812-3524B0D259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829425" cy="3965670"/>
          </a:xfrm>
        </p:spPr>
        <p:txBody>
          <a:bodyPr/>
          <a:lstStyle/>
          <a:p>
            <a:r>
              <a:rPr lang="en-US" dirty="0"/>
              <a:t>Elasticity is the ability of a body to resist a distorting influence and to return to its original size and shape when that influence or force is removed</a:t>
            </a:r>
          </a:p>
          <a:p>
            <a:r>
              <a:rPr lang="en-US" dirty="0"/>
              <a:t>In elastic deformation, we are stretching the atomic bonds</a:t>
            </a:r>
          </a:p>
          <a:p>
            <a:r>
              <a:rPr lang="en-US" dirty="0"/>
              <a:t>The more we stretch the bonds, the more force it takes to stretch</a:t>
            </a:r>
          </a:p>
          <a:p>
            <a:r>
              <a:rPr lang="en-US" dirty="0"/>
              <a:t>When we release the load, the atoms spring back into their lattice sites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BA70C2-9204-F54E-973B-120166FEFE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036832-FD52-AF41-8884-D57E37B67E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344"/>
          <a:stretch/>
        </p:blipFill>
        <p:spPr>
          <a:xfrm>
            <a:off x="8098243" y="2160494"/>
            <a:ext cx="2568977" cy="3810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7075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E31A18-D741-1A4E-A140-8F1706EDF2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Plasticity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37B8B0-946D-BE45-BBF7-9E9A972152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1" y="2160495"/>
            <a:ext cx="4914900" cy="3965670"/>
          </a:xfrm>
        </p:spPr>
        <p:txBody>
          <a:bodyPr/>
          <a:lstStyle/>
          <a:p>
            <a:r>
              <a:rPr lang="en-US" dirty="0"/>
              <a:t>Plasticity is the ability of a solid material to undergo permanent deformation, a non-reversible change of shape in response to applied forces</a:t>
            </a:r>
          </a:p>
          <a:p>
            <a:r>
              <a:rPr lang="en-US" dirty="0"/>
              <a:t>Plastic deformation is observed in most materials</a:t>
            </a:r>
          </a:p>
          <a:p>
            <a:r>
              <a:rPr lang="en-US" dirty="0"/>
              <a:t>The transition from elastic behavior to plastic behavior is known as yielding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7AA4B9-0A1E-824E-B3CD-9DA6511B1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715CF9-0E27-CB40-A683-D625B73A32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4076" y="2160495"/>
            <a:ext cx="5837918" cy="4076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1477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65C521-B813-0845-BD93-0995B0E3EF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Plasticity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643818-6C7C-8D47-9873-6D2433E7B4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7157545" cy="3965670"/>
          </a:xfrm>
        </p:spPr>
        <p:txBody>
          <a:bodyPr/>
          <a:lstStyle/>
          <a:p>
            <a:r>
              <a:rPr lang="en-US" sz="2000" dirty="0"/>
              <a:t>Plasticity is typically caused by two modes of deformation in the crystal lattice: slip and twinning</a:t>
            </a:r>
          </a:p>
          <a:p>
            <a:pPr lvl="1"/>
            <a:r>
              <a:rPr lang="en-US" sz="2000" dirty="0"/>
              <a:t>Slip is a shear deformation which moves the atoms through many interatomic distances relative to their initial positions</a:t>
            </a:r>
          </a:p>
          <a:p>
            <a:pPr lvl="1"/>
            <a:r>
              <a:rPr lang="en-US" sz="2000" dirty="0"/>
              <a:t>Twinning is the plastic deformation which takes place along two planes due to a set of applied </a:t>
            </a:r>
          </a:p>
          <a:p>
            <a:r>
              <a:rPr lang="en-US" sz="2000" dirty="0"/>
              <a:t>Ductility (total elongation), Yield Strength, etc. are dependent upon temperature and composition</a:t>
            </a:r>
          </a:p>
          <a:p>
            <a:r>
              <a:rPr lang="en-US" sz="2000" dirty="0"/>
              <a:t>Plasticity typically increases at higher temperature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F17810-C339-B740-924E-F0918B5EE6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pic>
        <p:nvPicPr>
          <p:cNvPr id="3074" name="Picture 2" descr="What is Plastic Deformation: Definition, Slip and Twinning, Causes">
            <a:extLst>
              <a:ext uri="{FF2B5EF4-FFF2-40B4-BE49-F238E27FC236}">
                <a16:creationId xmlns:a16="http://schemas.microsoft.com/office/drawing/2014/main" id="{E93E5480-AE0B-757C-BA5C-87979BEC1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7145" y="1968501"/>
            <a:ext cx="4128624" cy="3577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5319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6B22D-AEFB-1446-9F34-7629631F7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5B8B66-69CA-E94B-840F-18D4D75ED7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657850" cy="396567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Stress is a physical quantity that expresses the internal forces that neighboring particles of a continuous material exert on each other</a:t>
            </a:r>
          </a:p>
          <a:p>
            <a:r>
              <a:rPr lang="en-US" dirty="0"/>
              <a:t>Stress is a force per unit area with SI units of Pa = N/m</a:t>
            </a:r>
            <a:r>
              <a:rPr lang="en-US" baseline="30000" dirty="0"/>
              <a:t>2</a:t>
            </a:r>
          </a:p>
          <a:p>
            <a:r>
              <a:rPr lang="en-US" dirty="0"/>
              <a:t>The stress is a 2</a:t>
            </a:r>
            <a:r>
              <a:rPr lang="en-US" baseline="30000" dirty="0"/>
              <a:t>nd</a:t>
            </a:r>
            <a:r>
              <a:rPr lang="en-US" dirty="0"/>
              <a:t> order tensor (a 3 by 3 matrix): Cauchy stress tensor</a:t>
            </a:r>
          </a:p>
          <a:p>
            <a:r>
              <a:rPr lang="en-US" b="1" i="1" dirty="0" err="1">
                <a:latin typeface="Times New Roman"/>
                <a:cs typeface="Times New Roman"/>
              </a:rPr>
              <a:t>σ</a:t>
            </a:r>
            <a:r>
              <a:rPr lang="en-US" b="1" baseline="-25000" dirty="0" err="1">
                <a:latin typeface="Times New Roman"/>
                <a:cs typeface="Times New Roman"/>
              </a:rPr>
              <a:t>ij</a:t>
            </a:r>
            <a:r>
              <a:rPr lang="en-US" b="1" dirty="0">
                <a:latin typeface="Times New Roman"/>
                <a:cs typeface="Times New Roman"/>
              </a:rPr>
              <a:t> = </a:t>
            </a:r>
            <a:r>
              <a:rPr lang="en-US" b="1" i="1" dirty="0" err="1">
                <a:latin typeface="Times New Roman"/>
                <a:cs typeface="Times New Roman"/>
              </a:rPr>
              <a:t>F</a:t>
            </a:r>
            <a:r>
              <a:rPr lang="en-US" b="1" baseline="-25000" dirty="0" err="1">
                <a:latin typeface="Times New Roman"/>
                <a:cs typeface="Times New Roman"/>
              </a:rPr>
              <a:t>ij</a:t>
            </a:r>
            <a:r>
              <a:rPr lang="en-US" b="1" dirty="0">
                <a:latin typeface="Times New Roman"/>
                <a:cs typeface="Times New Roman"/>
              </a:rPr>
              <a:t>/</a:t>
            </a:r>
            <a:r>
              <a:rPr lang="en-US" b="1" i="1" dirty="0">
                <a:latin typeface="Times New Roman"/>
                <a:cs typeface="Times New Roman"/>
              </a:rPr>
              <a:t>A</a:t>
            </a:r>
            <a:r>
              <a:rPr lang="en-US" b="1" baseline="-25000" dirty="0">
                <a:latin typeface="Times New Roman"/>
                <a:cs typeface="Times New Roman"/>
              </a:rPr>
              <a:t>i</a:t>
            </a:r>
          </a:p>
          <a:p>
            <a:pPr lvl="1"/>
            <a:r>
              <a:rPr lang="en-US" dirty="0" err="1"/>
              <a:t>i</a:t>
            </a:r>
            <a:r>
              <a:rPr lang="en-US" dirty="0"/>
              <a:t> is the face the force is applied and j is the direction it is applied</a:t>
            </a:r>
          </a:p>
          <a:p>
            <a:r>
              <a:rPr lang="en-US" dirty="0" err="1"/>
              <a:t>Sigmas</a:t>
            </a:r>
            <a:r>
              <a:rPr lang="en-US" dirty="0"/>
              <a:t> are normal stress components, </a:t>
            </a:r>
            <a:r>
              <a:rPr lang="en-US" dirty="0" err="1"/>
              <a:t>taus</a:t>
            </a:r>
            <a:r>
              <a:rPr lang="en-US" dirty="0"/>
              <a:t> are shear stress components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7E70AD-7CFC-804A-858C-1B31961FB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FECAD8-DC1B-BE43-AEF1-7C66A589E2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9550" y="5098426"/>
            <a:ext cx="5194300" cy="7568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8E8DF2D-8A0F-8843-B87C-1F36C74E4E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0951" y="1837360"/>
            <a:ext cx="3279524" cy="2759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7844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C070F-87AD-0A43-ACC7-C93F19536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Stress as a response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116523-1F38-604B-A352-6A630B3D03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8128000" cy="3965670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The stress in a material is the RESPONSE to an applied load (force) or an applied displacement</a:t>
            </a:r>
          </a:p>
          <a:p>
            <a:r>
              <a:rPr lang="en-US" dirty="0"/>
              <a:t>Uniaxial tension or compression</a:t>
            </a:r>
          </a:p>
          <a:p>
            <a:pPr lvl="1"/>
            <a:r>
              <a:rPr lang="en-US" dirty="0"/>
              <a:t>Only one non-zero stress: </a:t>
            </a:r>
            <a:r>
              <a:rPr lang="en-US" sz="2000" i="1" dirty="0" err="1">
                <a:latin typeface="Times New Roman"/>
                <a:cs typeface="Times New Roman"/>
              </a:rPr>
              <a:t>σ</a:t>
            </a:r>
            <a:r>
              <a:rPr lang="en-US" sz="2000" baseline="-25000" dirty="0" err="1">
                <a:latin typeface="Times New Roman"/>
                <a:cs typeface="Times New Roman"/>
              </a:rPr>
              <a:t>ii</a:t>
            </a:r>
            <a:r>
              <a:rPr lang="en-US" sz="2000" dirty="0">
                <a:latin typeface="Times New Roman"/>
                <a:cs typeface="Times New Roman"/>
              </a:rPr>
              <a:t> (</a:t>
            </a:r>
            <a:r>
              <a:rPr lang="en-US" sz="2000" i="1" dirty="0">
                <a:latin typeface="Times New Roman"/>
                <a:cs typeface="Times New Roman"/>
              </a:rPr>
              <a:t>σ</a:t>
            </a:r>
            <a:r>
              <a:rPr lang="en-US" sz="2000" baseline="-25000" dirty="0">
                <a:latin typeface="Times New Roman"/>
                <a:cs typeface="Times New Roman"/>
              </a:rPr>
              <a:t>11</a:t>
            </a:r>
            <a:r>
              <a:rPr lang="en-US" sz="2000" dirty="0">
                <a:latin typeface="Times New Roman"/>
                <a:cs typeface="Times New Roman"/>
              </a:rPr>
              <a:t>, </a:t>
            </a:r>
            <a:r>
              <a:rPr lang="en-US" sz="2000" i="1" dirty="0">
                <a:latin typeface="Times New Roman"/>
                <a:cs typeface="Times New Roman"/>
              </a:rPr>
              <a:t>σ</a:t>
            </a:r>
            <a:r>
              <a:rPr lang="en-US" sz="2000" baseline="-25000" dirty="0">
                <a:latin typeface="Times New Roman"/>
                <a:cs typeface="Times New Roman"/>
              </a:rPr>
              <a:t>22</a:t>
            </a:r>
            <a:r>
              <a:rPr lang="en-US" sz="2000" dirty="0">
                <a:latin typeface="Times New Roman"/>
                <a:cs typeface="Times New Roman"/>
              </a:rPr>
              <a:t>, </a:t>
            </a:r>
            <a:r>
              <a:rPr lang="en-US" sz="2000" i="1" dirty="0">
                <a:latin typeface="Times New Roman"/>
                <a:cs typeface="Times New Roman"/>
              </a:rPr>
              <a:t>σ</a:t>
            </a:r>
            <a:r>
              <a:rPr lang="en-US" sz="2000" baseline="-25000" dirty="0">
                <a:latin typeface="Times New Roman"/>
                <a:cs typeface="Times New Roman"/>
              </a:rPr>
              <a:t>33</a:t>
            </a:r>
            <a:r>
              <a:rPr lang="en-US" sz="2000" dirty="0">
                <a:latin typeface="Times New Roman"/>
                <a:cs typeface="Times New Roman"/>
              </a:rPr>
              <a:t>)</a:t>
            </a:r>
            <a:endParaRPr lang="en-US" sz="2000" dirty="0"/>
          </a:p>
          <a:p>
            <a:pPr lvl="1"/>
            <a:r>
              <a:rPr lang="en-US" dirty="0"/>
              <a:t>Tension means positive stress, compression negative</a:t>
            </a:r>
          </a:p>
          <a:p>
            <a:pPr lvl="1"/>
            <a:r>
              <a:rPr lang="en-US" dirty="0"/>
              <a:t>Examples: Cables, tension tests</a:t>
            </a:r>
          </a:p>
          <a:p>
            <a:r>
              <a:rPr lang="en-US" dirty="0"/>
              <a:t>Pure shear</a:t>
            </a:r>
          </a:p>
          <a:p>
            <a:pPr lvl="1"/>
            <a:r>
              <a:rPr lang="en-US" dirty="0"/>
              <a:t>Only one non-zero stress: </a:t>
            </a:r>
            <a:r>
              <a:rPr lang="en-US" dirty="0">
                <a:latin typeface="Times New Roman"/>
                <a:cs typeface="Times New Roman"/>
              </a:rPr>
              <a:t>(</a:t>
            </a:r>
            <a:r>
              <a:rPr lang="en-US" i="1" dirty="0">
                <a:latin typeface="Times New Roman"/>
                <a:cs typeface="Times New Roman"/>
              </a:rPr>
              <a:t>σ</a:t>
            </a:r>
            <a:r>
              <a:rPr lang="en-US" baseline="-25000" dirty="0">
                <a:latin typeface="Times New Roman"/>
                <a:cs typeface="Times New Roman"/>
              </a:rPr>
              <a:t>12</a:t>
            </a:r>
            <a:r>
              <a:rPr lang="en-US" dirty="0">
                <a:latin typeface="Times New Roman"/>
                <a:cs typeface="Times New Roman"/>
              </a:rPr>
              <a:t>, </a:t>
            </a:r>
            <a:r>
              <a:rPr lang="en-US" i="1" dirty="0">
                <a:latin typeface="Times New Roman"/>
                <a:cs typeface="Times New Roman"/>
              </a:rPr>
              <a:t>σ</a:t>
            </a:r>
            <a:r>
              <a:rPr lang="en-US" baseline="-25000" dirty="0">
                <a:latin typeface="Times New Roman"/>
                <a:cs typeface="Times New Roman"/>
              </a:rPr>
              <a:t>13</a:t>
            </a:r>
            <a:r>
              <a:rPr lang="en-US" dirty="0">
                <a:latin typeface="Times New Roman"/>
                <a:cs typeface="Times New Roman"/>
              </a:rPr>
              <a:t>, </a:t>
            </a:r>
            <a:r>
              <a:rPr lang="en-US" i="1" dirty="0">
                <a:latin typeface="Times New Roman"/>
                <a:cs typeface="Times New Roman"/>
              </a:rPr>
              <a:t>σ</a:t>
            </a:r>
            <a:r>
              <a:rPr lang="en-US" baseline="-25000" dirty="0">
                <a:latin typeface="Times New Roman"/>
                <a:cs typeface="Times New Roman"/>
              </a:rPr>
              <a:t>23</a:t>
            </a:r>
            <a:r>
              <a:rPr lang="en-US" dirty="0">
                <a:latin typeface="Times New Roman"/>
                <a:cs typeface="Times New Roman"/>
              </a:rPr>
              <a:t>)</a:t>
            </a:r>
          </a:p>
          <a:p>
            <a:pPr lvl="1"/>
            <a:r>
              <a:rPr lang="en-US" dirty="0">
                <a:cs typeface="Times New Roman"/>
              </a:rPr>
              <a:t>Examples: drive shaft</a:t>
            </a:r>
          </a:p>
          <a:p>
            <a:r>
              <a:rPr lang="en-US" dirty="0"/>
              <a:t>Biaxial tension/compression</a:t>
            </a:r>
          </a:p>
          <a:p>
            <a:pPr lvl="1"/>
            <a:r>
              <a:rPr lang="en-US" dirty="0"/>
              <a:t>Two non-zero stress (e.g. </a:t>
            </a:r>
            <a:r>
              <a:rPr lang="en-US" i="1" dirty="0">
                <a:latin typeface="Times New Roman"/>
                <a:cs typeface="Times New Roman"/>
              </a:rPr>
              <a:t>σ</a:t>
            </a:r>
            <a:r>
              <a:rPr lang="en-US" baseline="-25000" dirty="0">
                <a:latin typeface="Times New Roman"/>
                <a:cs typeface="Times New Roman"/>
              </a:rPr>
              <a:t>11</a:t>
            </a:r>
            <a:r>
              <a:rPr lang="en-US" dirty="0">
                <a:latin typeface="Times New Roman"/>
                <a:cs typeface="Times New Roman"/>
              </a:rPr>
              <a:t> = 1, </a:t>
            </a:r>
            <a:r>
              <a:rPr lang="en-US" i="1" dirty="0">
                <a:latin typeface="Times New Roman"/>
                <a:cs typeface="Times New Roman"/>
              </a:rPr>
              <a:t>σ</a:t>
            </a:r>
            <a:r>
              <a:rPr lang="en-US" baseline="-25000" dirty="0">
                <a:latin typeface="Times New Roman"/>
                <a:cs typeface="Times New Roman"/>
              </a:rPr>
              <a:t>22</a:t>
            </a:r>
            <a:r>
              <a:rPr lang="en-US" dirty="0">
                <a:latin typeface="Times New Roman"/>
                <a:cs typeface="Times New Roman"/>
              </a:rPr>
              <a:t> = 2)</a:t>
            </a:r>
          </a:p>
          <a:p>
            <a:pPr lvl="1"/>
            <a:r>
              <a:rPr lang="en-US" dirty="0">
                <a:cs typeface="Times New Roman"/>
              </a:rPr>
              <a:t>Examples: Pressure cylinder or vessel</a:t>
            </a:r>
          </a:p>
          <a:p>
            <a:r>
              <a:rPr lang="en-US" dirty="0">
                <a:cs typeface="Times New Roman"/>
              </a:rPr>
              <a:t>Hydrostatic compression (pressure)</a:t>
            </a:r>
          </a:p>
          <a:p>
            <a:pPr lvl="1"/>
            <a:r>
              <a:rPr lang="en-US" i="1" dirty="0">
                <a:latin typeface="Times New Roman"/>
                <a:cs typeface="Times New Roman"/>
              </a:rPr>
              <a:t>σ</a:t>
            </a:r>
            <a:r>
              <a:rPr lang="en-US" baseline="-25000" dirty="0">
                <a:latin typeface="Times New Roman"/>
                <a:cs typeface="Times New Roman"/>
              </a:rPr>
              <a:t>11 </a:t>
            </a:r>
            <a:r>
              <a:rPr lang="en-US" dirty="0">
                <a:latin typeface="Times New Roman"/>
                <a:cs typeface="Times New Roman"/>
              </a:rPr>
              <a:t>= </a:t>
            </a:r>
            <a:r>
              <a:rPr lang="en-US" i="1" dirty="0">
                <a:latin typeface="Times New Roman"/>
                <a:cs typeface="Times New Roman"/>
              </a:rPr>
              <a:t>σ</a:t>
            </a:r>
            <a:r>
              <a:rPr lang="en-US" baseline="-25000" dirty="0">
                <a:latin typeface="Times New Roman"/>
                <a:cs typeface="Times New Roman"/>
              </a:rPr>
              <a:t>22</a:t>
            </a:r>
            <a:r>
              <a:rPr lang="en-US" dirty="0">
                <a:latin typeface="Times New Roman"/>
                <a:cs typeface="Times New Roman"/>
              </a:rPr>
              <a:t> = </a:t>
            </a:r>
            <a:r>
              <a:rPr lang="en-US" i="1" dirty="0">
                <a:latin typeface="Times New Roman"/>
                <a:cs typeface="Times New Roman"/>
              </a:rPr>
              <a:t>σ</a:t>
            </a:r>
            <a:r>
              <a:rPr lang="en-US" baseline="-25000" dirty="0">
                <a:latin typeface="Times New Roman"/>
                <a:cs typeface="Times New Roman"/>
              </a:rPr>
              <a:t>33 </a:t>
            </a:r>
            <a:r>
              <a:rPr lang="en-US" dirty="0">
                <a:latin typeface="Times New Roman"/>
                <a:cs typeface="Times New Roman"/>
              </a:rPr>
              <a:t>= -p</a:t>
            </a:r>
          </a:p>
          <a:p>
            <a:pPr lvl="1"/>
            <a:r>
              <a:rPr lang="en-US" dirty="0"/>
              <a:t>Anything underwater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94A57D-3ED2-EB46-9269-0DAF8ABD34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00434A1-A684-0A4F-A260-A433BB35150E}"/>
              </a:ext>
            </a:extLst>
          </p:cNvPr>
          <p:cNvGrpSpPr/>
          <p:nvPr/>
        </p:nvGrpSpPr>
        <p:grpSpPr>
          <a:xfrm>
            <a:off x="10260184" y="2160495"/>
            <a:ext cx="834571" cy="1505857"/>
            <a:chOff x="6685643" y="1778000"/>
            <a:chExt cx="834571" cy="1505857"/>
          </a:xfrm>
        </p:grpSpPr>
        <p:sp>
          <p:nvSpPr>
            <p:cNvPr id="6" name="Cube 5">
              <a:extLst>
                <a:ext uri="{FF2B5EF4-FFF2-40B4-BE49-F238E27FC236}">
                  <a16:creationId xmlns:a16="http://schemas.microsoft.com/office/drawing/2014/main" id="{D13A4074-CA61-1346-99EE-93956B8CD9A0}"/>
                </a:ext>
              </a:extLst>
            </p:cNvPr>
            <p:cNvSpPr/>
            <p:nvPr/>
          </p:nvSpPr>
          <p:spPr>
            <a:xfrm>
              <a:off x="6685643" y="2113643"/>
              <a:ext cx="834571" cy="834571"/>
            </a:xfrm>
            <a:prstGeom prst="cub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7B3620FE-F4A6-394B-A0E3-AB5ABE06A2DF}"/>
                </a:ext>
              </a:extLst>
            </p:cNvPr>
            <p:cNvCxnSpPr/>
            <p:nvPr/>
          </p:nvCxnSpPr>
          <p:spPr>
            <a:xfrm flipV="1">
              <a:off x="7102929" y="1778000"/>
              <a:ext cx="0" cy="41728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52322305-6D48-B14A-8FFE-95DA1D792CBB}"/>
                </a:ext>
              </a:extLst>
            </p:cNvPr>
            <p:cNvCxnSpPr/>
            <p:nvPr/>
          </p:nvCxnSpPr>
          <p:spPr>
            <a:xfrm>
              <a:off x="7071175" y="2948214"/>
              <a:ext cx="0" cy="335643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B914A4B6-DC85-3F42-8F89-6C27F7C19BC7}"/>
              </a:ext>
            </a:extLst>
          </p:cNvPr>
          <p:cNvGrpSpPr/>
          <p:nvPr/>
        </p:nvGrpSpPr>
        <p:grpSpPr>
          <a:xfrm>
            <a:off x="8622667" y="3599019"/>
            <a:ext cx="834571" cy="923473"/>
            <a:chOff x="5851072" y="3401785"/>
            <a:chExt cx="834571" cy="923473"/>
          </a:xfrm>
        </p:grpSpPr>
        <p:sp>
          <p:nvSpPr>
            <p:cNvPr id="10" name="Cube 9">
              <a:extLst>
                <a:ext uri="{FF2B5EF4-FFF2-40B4-BE49-F238E27FC236}">
                  <a16:creationId xmlns:a16="http://schemas.microsoft.com/office/drawing/2014/main" id="{2071FE94-56C5-6442-8AF0-40D273897955}"/>
                </a:ext>
              </a:extLst>
            </p:cNvPr>
            <p:cNvSpPr/>
            <p:nvPr/>
          </p:nvSpPr>
          <p:spPr>
            <a:xfrm>
              <a:off x="5851072" y="3401785"/>
              <a:ext cx="834571" cy="834571"/>
            </a:xfrm>
            <a:prstGeom prst="cub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6B9A6B89-6133-AD42-8983-C33C75E8F2EE}"/>
                </a:ext>
              </a:extLst>
            </p:cNvPr>
            <p:cNvCxnSpPr/>
            <p:nvPr/>
          </p:nvCxnSpPr>
          <p:spPr>
            <a:xfrm>
              <a:off x="5950857" y="3539329"/>
              <a:ext cx="562429" cy="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E6DD9892-9E8A-0F4F-A177-A6BF775DDAFD}"/>
                </a:ext>
              </a:extLst>
            </p:cNvPr>
            <p:cNvCxnSpPr/>
            <p:nvPr/>
          </p:nvCxnSpPr>
          <p:spPr>
            <a:xfrm flipH="1" flipV="1">
              <a:off x="5851072" y="4325257"/>
              <a:ext cx="533401" cy="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4E2F206-5ACC-8644-A703-C628F9248C69}"/>
              </a:ext>
            </a:extLst>
          </p:cNvPr>
          <p:cNvGrpSpPr/>
          <p:nvPr/>
        </p:nvGrpSpPr>
        <p:grpSpPr>
          <a:xfrm>
            <a:off x="8787880" y="4969358"/>
            <a:ext cx="1416958" cy="1460500"/>
            <a:chOff x="5479143" y="4972958"/>
            <a:chExt cx="1416958" cy="1460500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565AE617-88E7-D645-B26B-DD9ADE15D48D}"/>
                </a:ext>
              </a:extLst>
            </p:cNvPr>
            <p:cNvCxnSpPr/>
            <p:nvPr/>
          </p:nvCxnSpPr>
          <p:spPr>
            <a:xfrm flipH="1">
              <a:off x="6384473" y="5100411"/>
              <a:ext cx="308428" cy="376464"/>
            </a:xfrm>
            <a:prstGeom prst="straightConnector1">
              <a:avLst/>
            </a:prstGeom>
            <a:ln>
              <a:headEnd type="none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Cube 14">
              <a:extLst>
                <a:ext uri="{FF2B5EF4-FFF2-40B4-BE49-F238E27FC236}">
                  <a16:creationId xmlns:a16="http://schemas.microsoft.com/office/drawing/2014/main" id="{B694F7BE-E947-B741-BCD3-B867A4554AB3}"/>
                </a:ext>
              </a:extLst>
            </p:cNvPr>
            <p:cNvSpPr/>
            <p:nvPr/>
          </p:nvSpPr>
          <p:spPr>
            <a:xfrm>
              <a:off x="5851072" y="5288643"/>
              <a:ext cx="834571" cy="834571"/>
            </a:xfrm>
            <a:prstGeom prst="cub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4943968B-B8F4-FC4E-9C8A-635B2EE6214C}"/>
                </a:ext>
              </a:extLst>
            </p:cNvPr>
            <p:cNvCxnSpPr/>
            <p:nvPr/>
          </p:nvCxnSpPr>
          <p:spPr>
            <a:xfrm flipV="1">
              <a:off x="6268358" y="4972958"/>
              <a:ext cx="0" cy="397329"/>
            </a:xfrm>
            <a:prstGeom prst="straightConnector1">
              <a:avLst/>
            </a:prstGeom>
            <a:ln>
              <a:headEnd type="arrow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A25F9BB9-6459-D94A-B219-65BB211BB338}"/>
                </a:ext>
              </a:extLst>
            </p:cNvPr>
            <p:cNvCxnSpPr/>
            <p:nvPr/>
          </p:nvCxnSpPr>
          <p:spPr>
            <a:xfrm>
              <a:off x="6236604" y="6123214"/>
              <a:ext cx="0" cy="310244"/>
            </a:xfrm>
            <a:prstGeom prst="straightConnector1">
              <a:avLst/>
            </a:prstGeom>
            <a:ln>
              <a:headEnd type="arrow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BC954686-A856-764E-B586-D8F2F6796E32}"/>
                </a:ext>
              </a:extLst>
            </p:cNvPr>
            <p:cNvCxnSpPr>
              <a:stCxn id="15" idx="2"/>
            </p:cNvCxnSpPr>
            <p:nvPr/>
          </p:nvCxnSpPr>
          <p:spPr>
            <a:xfrm flipH="1">
              <a:off x="5479143" y="5810250"/>
              <a:ext cx="371929" cy="0"/>
            </a:xfrm>
            <a:prstGeom prst="straightConnector1">
              <a:avLst/>
            </a:prstGeom>
            <a:ln>
              <a:headEnd type="arrow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CE352FEB-560E-A345-8061-75E4C65F331D}"/>
                </a:ext>
              </a:extLst>
            </p:cNvPr>
            <p:cNvCxnSpPr/>
            <p:nvPr/>
          </p:nvCxnSpPr>
          <p:spPr>
            <a:xfrm>
              <a:off x="6488790" y="5810250"/>
              <a:ext cx="407311" cy="0"/>
            </a:xfrm>
            <a:prstGeom prst="straightConnector1">
              <a:avLst/>
            </a:prstGeom>
            <a:ln>
              <a:headEnd type="arrow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8D3E6EB1-30F4-B143-A97F-9FA86ACC2D2A}"/>
                </a:ext>
              </a:extLst>
            </p:cNvPr>
            <p:cNvCxnSpPr/>
            <p:nvPr/>
          </p:nvCxnSpPr>
          <p:spPr>
            <a:xfrm flipH="1">
              <a:off x="5851072" y="5810250"/>
              <a:ext cx="308428" cy="376464"/>
            </a:xfrm>
            <a:prstGeom prst="straightConnector1">
              <a:avLst/>
            </a:prstGeom>
            <a:ln>
              <a:headEnd type="arrow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665A215-B4C7-4443-9024-C559FD767045}"/>
              </a:ext>
            </a:extLst>
          </p:cNvPr>
          <p:cNvGrpSpPr/>
          <p:nvPr/>
        </p:nvGrpSpPr>
        <p:grpSpPr>
          <a:xfrm>
            <a:off x="6467264" y="3925554"/>
            <a:ext cx="1246414" cy="1460500"/>
            <a:chOff x="7199086" y="3828143"/>
            <a:chExt cx="1246414" cy="1460500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A08EE05A-92F5-FF41-99C1-28EBA96BBE7D}"/>
                </a:ext>
              </a:extLst>
            </p:cNvPr>
            <p:cNvGrpSpPr/>
            <p:nvPr/>
          </p:nvGrpSpPr>
          <p:grpSpPr>
            <a:xfrm>
              <a:off x="7400471" y="3828143"/>
              <a:ext cx="1045029" cy="1460500"/>
              <a:chOff x="7400471" y="3828143"/>
              <a:chExt cx="1045029" cy="1460500"/>
            </a:xfrm>
          </p:grpSpPr>
          <p:sp>
            <p:nvSpPr>
              <p:cNvPr id="24" name="Cube 23">
                <a:extLst>
                  <a:ext uri="{FF2B5EF4-FFF2-40B4-BE49-F238E27FC236}">
                    <a16:creationId xmlns:a16="http://schemas.microsoft.com/office/drawing/2014/main" id="{19E154A4-19B4-CC42-99C4-6327D8499B3D}"/>
                  </a:ext>
                </a:extLst>
              </p:cNvPr>
              <p:cNvSpPr/>
              <p:nvPr/>
            </p:nvSpPr>
            <p:spPr>
              <a:xfrm>
                <a:off x="7400471" y="4143828"/>
                <a:ext cx="834571" cy="834571"/>
              </a:xfrm>
              <a:prstGeom prst="cub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78EDCE99-B479-BC44-AF2E-B5A65ADE6393}"/>
                  </a:ext>
                </a:extLst>
              </p:cNvPr>
              <p:cNvCxnSpPr/>
              <p:nvPr/>
            </p:nvCxnSpPr>
            <p:spPr>
              <a:xfrm flipV="1">
                <a:off x="7817757" y="3828143"/>
                <a:ext cx="0" cy="397329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B537FC1C-9EDB-4840-8511-23BA26CCB167}"/>
                  </a:ext>
                </a:extLst>
              </p:cNvPr>
              <p:cNvCxnSpPr/>
              <p:nvPr/>
            </p:nvCxnSpPr>
            <p:spPr>
              <a:xfrm>
                <a:off x="7786003" y="4978399"/>
                <a:ext cx="0" cy="310244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872411D0-1D57-E848-99B2-A2980FD276AB}"/>
                  </a:ext>
                </a:extLst>
              </p:cNvPr>
              <p:cNvCxnSpPr/>
              <p:nvPr/>
            </p:nvCxnSpPr>
            <p:spPr>
              <a:xfrm>
                <a:off x="8038189" y="4665435"/>
                <a:ext cx="407311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4F45C16B-0824-294C-9009-40937006B3DF}"/>
                </a:ext>
              </a:extLst>
            </p:cNvPr>
            <p:cNvCxnSpPr/>
            <p:nvPr/>
          </p:nvCxnSpPr>
          <p:spPr>
            <a:xfrm flipH="1">
              <a:off x="7199086" y="4665435"/>
              <a:ext cx="201385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81357715"/>
      </p:ext>
    </p:extLst>
  </p:cSld>
  <p:clrMapOvr>
    <a:masterClrMapping/>
  </p:clrMapOvr>
</p:sld>
</file>

<file path=ppt/theme/theme1.xml><?xml version="1.0" encoding="utf-8"?>
<a:theme xmlns:a="http://schemas.openxmlformats.org/drawingml/2006/main" name="NCStateU-horizontal-left-logo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2293</TotalTime>
  <Words>1728</Words>
  <Application>Microsoft Macintosh PowerPoint</Application>
  <PresentationFormat>Widescreen</PresentationFormat>
  <Paragraphs>223</Paragraphs>
  <Slides>31</Slides>
  <Notes>2</Notes>
  <HiddenSlides>0</HiddenSlides>
  <MMClips>2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9" baseType="lpstr">
      <vt:lpstr>Arial</vt:lpstr>
      <vt:lpstr>Calibri</vt:lpstr>
      <vt:lpstr>Cambria Math</vt:lpstr>
      <vt:lpstr>Nimbus Roman No9 L</vt:lpstr>
      <vt:lpstr>Symbol</vt:lpstr>
      <vt:lpstr>Times New Roman</vt:lpstr>
      <vt:lpstr>NCStateU-horizontal-left-logo</vt:lpstr>
      <vt:lpstr>Equation</vt:lpstr>
      <vt:lpstr>Nuclear Fuel Performance</vt:lpstr>
      <vt:lpstr>Exam Notes</vt:lpstr>
      <vt:lpstr>Last Time</vt:lpstr>
      <vt:lpstr>Mechanics</vt:lpstr>
      <vt:lpstr>Elasticity</vt:lpstr>
      <vt:lpstr>Plasticity</vt:lpstr>
      <vt:lpstr>Plasticity</vt:lpstr>
      <vt:lpstr>Stress</vt:lpstr>
      <vt:lpstr>Stress as a response</vt:lpstr>
      <vt:lpstr>Strain</vt:lpstr>
      <vt:lpstr>Strain produces stress</vt:lpstr>
      <vt:lpstr>Tensile testing</vt:lpstr>
      <vt:lpstr>Stress/strain from a tensile test</vt:lpstr>
      <vt:lpstr>Stress vs strain curves</vt:lpstr>
      <vt:lpstr>Using stress/strain curves</vt:lpstr>
      <vt:lpstr>Using stress/strain curves</vt:lpstr>
      <vt:lpstr>Isotropic and Anisotropic</vt:lpstr>
      <vt:lpstr>Isotropic elastic constants for some materials</vt:lpstr>
      <vt:lpstr>Elastic constants are not “constant”</vt:lpstr>
      <vt:lpstr>In actual materials, the stress and the strain change throughout the material </vt:lpstr>
      <vt:lpstr>von Mises yield criterion</vt:lpstr>
      <vt:lpstr>Stress/Strain Regions</vt:lpstr>
      <vt:lpstr>Permanent Strain</vt:lpstr>
      <vt:lpstr>The hardening behavior changes for different materials</vt:lpstr>
      <vt:lpstr>Dislocation motion</vt:lpstr>
      <vt:lpstr>Dislocation are produced during deformation</vt:lpstr>
      <vt:lpstr>Dislocation motion causes plastic deformation, dislocation pileup causes hardening</vt:lpstr>
      <vt:lpstr>Dislocation Pile Up</vt:lpstr>
      <vt:lpstr>Ductility</vt:lpstr>
      <vt:lpstr>As the strength increases due to dislocation pile-up, the ductility decreases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Exam 1 is in the books</dc:title>
  <dc:creator>Benjamin Beeler</dc:creator>
  <cp:lastModifiedBy>Benjamin W. Beeler</cp:lastModifiedBy>
  <cp:revision>62</cp:revision>
  <dcterms:created xsi:type="dcterms:W3CDTF">2020-02-03T20:17:36Z</dcterms:created>
  <dcterms:modified xsi:type="dcterms:W3CDTF">2023-02-08T15:04:46Z</dcterms:modified>
</cp:coreProperties>
</file>